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hart13.xml" ContentType="application/vnd.openxmlformats-officedocument.drawingml.chart+xml"/>
  <Override PartName="/ppt/notesSlides/notesSlide16.xml" ContentType="application/vnd.openxmlformats-officedocument.presentationml.notesSlide+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harts/chart31.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charts/chart2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charts/chart18.xml" ContentType="application/vnd.openxmlformats-officedocument.drawingml.chart+xml"/>
  <Override PartName="/ppt/charts/chart2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charts/chart16.xml" ContentType="application/vnd.openxmlformats-officedocument.drawingml.chart+xml"/>
  <Override PartName="/ppt/notesSlides/notesSlide17.xml" ContentType="application/vnd.openxmlformats-officedocument.presentationml.notesSlide+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charts/chart14.xml" ContentType="application/vnd.openxmlformats-officedocument.drawingml.chart+xml"/>
  <Override PartName="/ppt/notesSlides/notesSlide15.xml" ContentType="application/vnd.openxmlformats-officedocument.presentationml.notesSlide+xml"/>
  <Override PartName="/ppt/charts/chart23.xml" ContentType="application/vnd.openxmlformats-officedocument.drawingml.chart+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charts/chart30.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 id="2147483818" r:id="rId2"/>
  </p:sldMasterIdLst>
  <p:notesMasterIdLst>
    <p:notesMasterId r:id="rId37"/>
  </p:notesMasterIdLst>
  <p:sldIdLst>
    <p:sldId id="256" r:id="rId3"/>
    <p:sldId id="295" r:id="rId4"/>
    <p:sldId id="275" r:id="rId5"/>
    <p:sldId id="297" r:id="rId6"/>
    <p:sldId id="314" r:id="rId7"/>
    <p:sldId id="315" r:id="rId8"/>
    <p:sldId id="343" r:id="rId9"/>
    <p:sldId id="342" r:id="rId10"/>
    <p:sldId id="344" r:id="rId11"/>
    <p:sldId id="305" r:id="rId12"/>
    <p:sldId id="327" r:id="rId13"/>
    <p:sldId id="328" r:id="rId14"/>
    <p:sldId id="329" r:id="rId15"/>
    <p:sldId id="330" r:id="rId16"/>
    <p:sldId id="331" r:id="rId17"/>
    <p:sldId id="332" r:id="rId18"/>
    <p:sldId id="333" r:id="rId19"/>
    <p:sldId id="334" r:id="rId20"/>
    <p:sldId id="335" r:id="rId21"/>
    <p:sldId id="341" r:id="rId22"/>
    <p:sldId id="348" r:id="rId23"/>
    <p:sldId id="345" r:id="rId24"/>
    <p:sldId id="346" r:id="rId25"/>
    <p:sldId id="347" r:id="rId26"/>
    <p:sldId id="339" r:id="rId27"/>
    <p:sldId id="340" r:id="rId28"/>
    <p:sldId id="306" r:id="rId29"/>
    <p:sldId id="307" r:id="rId30"/>
    <p:sldId id="310" r:id="rId31"/>
    <p:sldId id="311" r:id="rId32"/>
    <p:sldId id="282" r:id="rId33"/>
    <p:sldId id="283" r:id="rId34"/>
    <p:sldId id="300" r:id="rId35"/>
    <p:sldId id="301" r:id="rId36"/>
  </p:sldIdLst>
  <p:sldSz cx="9144000" cy="6858000" type="screen4x3"/>
  <p:notesSz cx="6858000" cy="9144000"/>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pitchFamily="34" charset="0"/>
        <a:ea typeface="+mn-ea"/>
        <a:cs typeface="Angsana New" pitchFamily="18" charset="-34"/>
      </a:defRPr>
    </a:lvl5pPr>
    <a:lvl6pPr marL="2286000" algn="l" defTabSz="914400" rtl="0" eaLnBrk="1" latinLnBrk="0" hangingPunct="1">
      <a:defRPr sz="2800" kern="1200">
        <a:solidFill>
          <a:schemeClr val="tx1"/>
        </a:solidFill>
        <a:latin typeface="Arial" pitchFamily="34" charset="0"/>
        <a:ea typeface="+mn-ea"/>
        <a:cs typeface="Angsana New" pitchFamily="18" charset="-34"/>
      </a:defRPr>
    </a:lvl6pPr>
    <a:lvl7pPr marL="2743200" algn="l" defTabSz="914400" rtl="0" eaLnBrk="1" latinLnBrk="0" hangingPunct="1">
      <a:defRPr sz="2800" kern="1200">
        <a:solidFill>
          <a:schemeClr val="tx1"/>
        </a:solidFill>
        <a:latin typeface="Arial" pitchFamily="34" charset="0"/>
        <a:ea typeface="+mn-ea"/>
        <a:cs typeface="Angsana New" pitchFamily="18" charset="-34"/>
      </a:defRPr>
    </a:lvl7pPr>
    <a:lvl8pPr marL="3200400" algn="l" defTabSz="914400" rtl="0" eaLnBrk="1" latinLnBrk="0" hangingPunct="1">
      <a:defRPr sz="2800" kern="1200">
        <a:solidFill>
          <a:schemeClr val="tx1"/>
        </a:solidFill>
        <a:latin typeface="Arial" pitchFamily="34" charset="0"/>
        <a:ea typeface="+mn-ea"/>
        <a:cs typeface="Angsana New" pitchFamily="18" charset="-34"/>
      </a:defRPr>
    </a:lvl8pPr>
    <a:lvl9pPr marL="3657600" algn="l" defTabSz="914400" rtl="0" eaLnBrk="1" latinLnBrk="0" hangingPunct="1">
      <a:defRPr sz="2800" kern="1200">
        <a:solidFill>
          <a:schemeClr val="tx1"/>
        </a:solidFill>
        <a:latin typeface="Arial" pitchFamily="34" charset="0"/>
        <a:ea typeface="+mn-ea"/>
        <a:cs typeface="Angsana New" pitchFamily="18" charset="-3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20" initials="u"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66FF"/>
    <a:srgbClr val="FF3399"/>
    <a:srgbClr val="FFFF66"/>
    <a:srgbClr val="FF3300"/>
    <a:srgbClr val="FF6600"/>
    <a:srgbClr val="B2DE82"/>
    <a:srgbClr val="FF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22606" autoAdjust="0"/>
    <p:restoredTop sz="94658" autoAdjust="0"/>
  </p:normalViewPr>
  <p:slideViewPr>
    <p:cSldViewPr>
      <p:cViewPr varScale="1">
        <p:scale>
          <a:sx n="74" d="100"/>
          <a:sy n="74" d="100"/>
        </p:scale>
        <p:origin x="-774" y="-102"/>
      </p:cViewPr>
      <p:guideLst>
        <p:guide orient="horz" pos="2160"/>
        <p:guide pos="2880"/>
      </p:guideLst>
    </p:cSldViewPr>
  </p:slideViewPr>
  <p:outlineViewPr>
    <p:cViewPr>
      <p:scale>
        <a:sx n="33" d="100"/>
        <a:sy n="33" d="100"/>
      </p:scale>
      <p:origin x="30" y="373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13.xlsx"/><Relationship Id="rId1" Type="http://schemas.openxmlformats.org/officeDocument/2006/relationships/image" Target="../media/image10.jpeg"/></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H:\&#3612;&#3621;&#3591;&#3634;&#3609;&#3623;&#3636;&#3592;&#3633;&#3618;.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H:\&#3612;&#3621;&#3591;&#3634;&#3609;&#3623;&#3636;&#3592;&#3633;&#3618;.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oleObject" Target="file:///H:\&#3612;&#3621;&#3591;&#3634;&#3609;&#3623;&#3636;&#3592;&#3633;&#3618;.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H:\&#3612;&#3621;&#3591;&#3634;&#3609;&#3623;&#3636;&#3592;&#3633;&#3618;.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H:\&#3612;&#3621;&#3591;&#3634;&#3609;&#3623;&#3636;&#3592;&#3633;&#3618;.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H:\&#3612;&#3621;&#3591;&#3634;&#3609;&#3623;&#3636;&#3592;&#3633;&#3618;.xls"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H:\&#3612;&#3621;&#3591;&#3634;&#3609;&#3623;&#3636;&#3592;&#3633;&#3618;.xls"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Worksheet18.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Office_Excel_Worksheet19.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2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dirty="0" err="1" smtClean="0"/>
              <a:t>Formacell</a:t>
            </a:r>
            <a:r>
              <a:rPr lang="en-US" dirty="0" smtClean="0"/>
              <a:t>  pulping</a:t>
            </a:r>
            <a:r>
              <a:rPr lang="en-US" baseline="0" dirty="0" smtClean="0"/>
              <a:t> of bamboo</a:t>
            </a:r>
            <a:endParaRPr lang="en-US" dirty="0"/>
          </a:p>
        </c:rich>
      </c:tx>
      <c:layout/>
    </c:title>
    <c:plotArea>
      <c:layout>
        <c:manualLayout>
          <c:layoutTarget val="inner"/>
          <c:xMode val="edge"/>
          <c:yMode val="edge"/>
          <c:x val="7.504009696219302E-2"/>
          <c:y val="0.11234811659062818"/>
          <c:w val="0.65229649374615561"/>
          <c:h val="0.65019036312444778"/>
        </c:manualLayout>
      </c:layout>
      <c:scatterChart>
        <c:scatterStyle val="lineMarker"/>
        <c:ser>
          <c:idx val="0"/>
          <c:order val="0"/>
          <c:tx>
            <c:strRef>
              <c:f>Sheet1!$B$1</c:f>
              <c:strCache>
                <c:ptCount val="1"/>
                <c:pt idx="0">
                  <c:v>% YIELD</c:v>
                </c:pt>
              </c:strCache>
            </c:strRef>
          </c:tx>
          <c:xVal>
            <c:numRef>
              <c:f>Sheet1!$A$2:$A$5</c:f>
              <c:numCache>
                <c:formatCode>General</c:formatCode>
                <c:ptCount val="4"/>
                <c:pt idx="0">
                  <c:v>5</c:v>
                </c:pt>
                <c:pt idx="1">
                  <c:v>10</c:v>
                </c:pt>
                <c:pt idx="2">
                  <c:v>15</c:v>
                </c:pt>
                <c:pt idx="3">
                  <c:v>20</c:v>
                </c:pt>
              </c:numCache>
            </c:numRef>
          </c:xVal>
          <c:yVal>
            <c:numRef>
              <c:f>Sheet1!$B$2:$B$5</c:f>
              <c:numCache>
                <c:formatCode>General</c:formatCode>
                <c:ptCount val="4"/>
                <c:pt idx="0">
                  <c:v>45.83</c:v>
                </c:pt>
                <c:pt idx="1">
                  <c:v>44.03</c:v>
                </c:pt>
                <c:pt idx="2">
                  <c:v>42.879999999999995</c:v>
                </c:pt>
                <c:pt idx="3">
                  <c:v>41.720000000000013</c:v>
                </c:pt>
              </c:numCache>
            </c:numRef>
          </c:yVal>
        </c:ser>
        <c:ser>
          <c:idx val="1"/>
          <c:order val="1"/>
          <c:tx>
            <c:strRef>
              <c:f>Sheet1!$C$1</c:f>
              <c:strCache>
                <c:ptCount val="1"/>
                <c:pt idx="0">
                  <c:v>%Kappa number</c:v>
                </c:pt>
              </c:strCache>
            </c:strRef>
          </c:tx>
          <c:xVal>
            <c:numRef>
              <c:f>Sheet1!$A$2:$A$5</c:f>
              <c:numCache>
                <c:formatCode>General</c:formatCode>
                <c:ptCount val="4"/>
                <c:pt idx="0">
                  <c:v>5</c:v>
                </c:pt>
                <c:pt idx="1">
                  <c:v>10</c:v>
                </c:pt>
                <c:pt idx="2">
                  <c:v>15</c:v>
                </c:pt>
                <c:pt idx="3">
                  <c:v>20</c:v>
                </c:pt>
              </c:numCache>
            </c:numRef>
          </c:xVal>
          <c:yVal>
            <c:numRef>
              <c:f>Sheet1!$C$2:$C$5</c:f>
              <c:numCache>
                <c:formatCode>General</c:formatCode>
                <c:ptCount val="4"/>
                <c:pt idx="0">
                  <c:v>36.21</c:v>
                </c:pt>
                <c:pt idx="1">
                  <c:v>26.37</c:v>
                </c:pt>
                <c:pt idx="2">
                  <c:v>22.6</c:v>
                </c:pt>
                <c:pt idx="3">
                  <c:v>14.17</c:v>
                </c:pt>
              </c:numCache>
            </c:numRef>
          </c:yVal>
        </c:ser>
        <c:ser>
          <c:idx val="2"/>
          <c:order val="2"/>
          <c:tx>
            <c:strRef>
              <c:f>Sheet1!$D$1</c:f>
              <c:strCache>
                <c:ptCount val="1"/>
                <c:pt idx="0">
                  <c:v>% Brightness</c:v>
                </c:pt>
              </c:strCache>
            </c:strRef>
          </c:tx>
          <c:xVal>
            <c:numRef>
              <c:f>Sheet1!$A$2:$A$5</c:f>
              <c:numCache>
                <c:formatCode>General</c:formatCode>
                <c:ptCount val="4"/>
                <c:pt idx="0">
                  <c:v>5</c:v>
                </c:pt>
                <c:pt idx="1">
                  <c:v>10</c:v>
                </c:pt>
                <c:pt idx="2">
                  <c:v>15</c:v>
                </c:pt>
                <c:pt idx="3">
                  <c:v>20</c:v>
                </c:pt>
              </c:numCache>
            </c:numRef>
          </c:xVal>
          <c:yVal>
            <c:numRef>
              <c:f>Sheet1!$D$2:$D$5</c:f>
              <c:numCache>
                <c:formatCode>General</c:formatCode>
                <c:ptCount val="4"/>
                <c:pt idx="0">
                  <c:v>12.6</c:v>
                </c:pt>
                <c:pt idx="1">
                  <c:v>13.6</c:v>
                </c:pt>
                <c:pt idx="2">
                  <c:v>15.4</c:v>
                </c:pt>
                <c:pt idx="3">
                  <c:v>14.4</c:v>
                </c:pt>
              </c:numCache>
            </c:numRef>
          </c:yVal>
        </c:ser>
        <c:axId val="123485568"/>
        <c:axId val="123491840"/>
      </c:scatterChart>
      <c:valAx>
        <c:axId val="123485568"/>
        <c:scaling>
          <c:orientation val="minMax"/>
        </c:scaling>
        <c:axPos val="b"/>
        <c:title>
          <c:tx>
            <c:rich>
              <a:bodyPr/>
              <a:lstStyle/>
              <a:p>
                <a:pPr>
                  <a:defRPr/>
                </a:pPr>
                <a:r>
                  <a:rPr lang="en-US" dirty="0" smtClean="0"/>
                  <a:t>% water content</a:t>
                </a:r>
              </a:p>
            </c:rich>
          </c:tx>
          <c:layout/>
        </c:title>
        <c:numFmt formatCode="General" sourceLinked="1"/>
        <c:tickLblPos val="nextTo"/>
        <c:crossAx val="123491840"/>
        <c:crosses val="autoZero"/>
        <c:crossBetween val="midCat"/>
      </c:valAx>
      <c:valAx>
        <c:axId val="123491840"/>
        <c:scaling>
          <c:orientation val="minMax"/>
        </c:scaling>
        <c:axPos val="l"/>
        <c:majorGridlines/>
        <c:numFmt formatCode="General" sourceLinked="1"/>
        <c:minorTickMark val="out"/>
        <c:tickLblPos val="nextTo"/>
        <c:crossAx val="123485568"/>
        <c:crossesAt val="0"/>
        <c:crossBetween val="midCat"/>
      </c:valAx>
    </c:plotArea>
    <c:legend>
      <c:legendPos val="r"/>
      <c:layout/>
    </c:legend>
    <c:plotVisOnly val="1"/>
  </c:chart>
  <c:txPr>
    <a:bodyPr/>
    <a:lstStyle/>
    <a:p>
      <a:pPr>
        <a:defRPr sz="1800"/>
      </a:pPr>
      <a:endParaRPr lang="th-TH"/>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sz="1600"/>
            </a:pPr>
            <a:r>
              <a:rPr lang="en-US" sz="1600" b="1" i="0" u="none" strike="noStrike" baseline="0" dirty="0" smtClean="0"/>
              <a:t>Fiber strength of bamboo paper (</a:t>
            </a:r>
            <a:r>
              <a:rPr lang="en-US" sz="1600" b="1" i="0" u="none" strike="noStrike" baseline="0" dirty="0" err="1" smtClean="0"/>
              <a:t>C.</a:t>
            </a:r>
            <a:r>
              <a:rPr lang="en-US" sz="1600" b="1" i="1" u="none" strike="noStrike" baseline="0" dirty="0" err="1" smtClean="0"/>
              <a:t>vergatum</a:t>
            </a:r>
            <a:r>
              <a:rPr lang="en-US" sz="1600" b="1" i="0" u="none" strike="noStrike" baseline="0" dirty="0" smtClean="0"/>
              <a:t>) from soda process</a:t>
            </a:r>
            <a:endParaRPr lang="en-US" sz="1600" dirty="0"/>
          </a:p>
        </c:rich>
      </c:tx>
      <c:layout/>
    </c:title>
    <c:plotArea>
      <c:layout/>
      <c:barChart>
        <c:barDir val="col"/>
        <c:grouping val="clustered"/>
        <c:ser>
          <c:idx val="0"/>
          <c:order val="0"/>
          <c:tx>
            <c:strRef>
              <c:f>Sheet1!$B$1</c:f>
              <c:strCache>
                <c:ptCount val="1"/>
                <c:pt idx="0">
                  <c:v>NaOH 10%,wood per liquor ratio=1:4</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Sheet1!$B$2:$B$9</c:f>
              <c:numCache>
                <c:formatCode>General</c:formatCode>
                <c:ptCount val="8"/>
                <c:pt idx="0">
                  <c:v>2036.58</c:v>
                </c:pt>
                <c:pt idx="1">
                  <c:v>2762.63</c:v>
                </c:pt>
                <c:pt idx="4">
                  <c:v>2829.1</c:v>
                </c:pt>
                <c:pt idx="6">
                  <c:v>0</c:v>
                </c:pt>
                <c:pt idx="7">
                  <c:v>4374.43</c:v>
                </c:pt>
              </c:numCache>
            </c:numRef>
          </c:val>
        </c:ser>
        <c:ser>
          <c:idx val="1"/>
          <c:order val="1"/>
          <c:tx>
            <c:strRef>
              <c:f>Sheet1!$C$1</c:f>
              <c:strCache>
                <c:ptCount val="1"/>
                <c:pt idx="0">
                  <c:v>NaOH 10%,wood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Sheet1!$C$2:$C$9</c:f>
              <c:numCache>
                <c:formatCode>General</c:formatCode>
                <c:ptCount val="8"/>
                <c:pt idx="2">
                  <c:v>3383.04</c:v>
                </c:pt>
                <c:pt idx="5">
                  <c:v>4449.1200000000044</c:v>
                </c:pt>
              </c:numCache>
            </c:numRef>
          </c:val>
        </c:ser>
        <c:ser>
          <c:idx val="2"/>
          <c:order val="2"/>
          <c:tx>
            <c:strRef>
              <c:f>Sheet1!$D$1</c:f>
              <c:strCache>
                <c:ptCount val="1"/>
                <c:pt idx="0">
                  <c:v>NaOH 15%,wood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Sheet1!$D$2:$D$9</c:f>
              <c:numCache>
                <c:formatCode>General</c:formatCode>
                <c:ptCount val="8"/>
                <c:pt idx="3">
                  <c:v>2090.4699999999998</c:v>
                </c:pt>
                <c:pt idx="6">
                  <c:v>2214.61</c:v>
                </c:pt>
              </c:numCache>
            </c:numRef>
          </c:val>
        </c:ser>
        <c:axId val="129881984"/>
        <c:axId val="130220032"/>
      </c:barChart>
      <c:catAx>
        <c:axId val="129881984"/>
        <c:scaling>
          <c:orientation val="minMax"/>
        </c:scaling>
        <c:axPos val="b"/>
        <c:title>
          <c:tx>
            <c:rich>
              <a:bodyPr/>
              <a:lstStyle/>
              <a:p>
                <a:pPr>
                  <a:defRPr sz="1200"/>
                </a:pPr>
                <a:r>
                  <a:rPr lang="en-US" sz="1200" dirty="0" smtClean="0"/>
                  <a:t>Freeness [</a:t>
                </a:r>
                <a:r>
                  <a:rPr lang="en-US" sz="1200" baseline="30000" dirty="0" smtClean="0"/>
                  <a:t>o </a:t>
                </a:r>
                <a:r>
                  <a:rPr lang="en-US" sz="1200" dirty="0" smtClean="0"/>
                  <a:t>SR]</a:t>
                </a:r>
                <a:endParaRPr lang="en-US" sz="1200" dirty="0"/>
              </a:p>
            </c:rich>
          </c:tx>
          <c:layout/>
        </c:title>
        <c:numFmt formatCode="General" sourceLinked="1"/>
        <c:majorTickMark val="none"/>
        <c:tickLblPos val="nextTo"/>
        <c:crossAx val="130220032"/>
        <c:crosses val="autoZero"/>
        <c:auto val="1"/>
        <c:lblAlgn val="ctr"/>
        <c:lblOffset val="100"/>
      </c:catAx>
      <c:valAx>
        <c:axId val="130220032"/>
        <c:scaling>
          <c:orientation val="minMax"/>
        </c:scaling>
        <c:axPos val="l"/>
        <c:majorGridlines/>
        <c:title>
          <c:tx>
            <c:rich>
              <a:bodyPr/>
              <a:lstStyle/>
              <a:p>
                <a:pPr>
                  <a:defRPr sz="1200"/>
                </a:pPr>
                <a:r>
                  <a:rPr lang="en-US" sz="1200" dirty="0" smtClean="0"/>
                  <a:t>Breaking length [m]</a:t>
                </a:r>
                <a:endParaRPr lang="en-US" sz="1200" dirty="0"/>
              </a:p>
            </c:rich>
          </c:tx>
          <c:layout>
            <c:manualLayout>
              <c:xMode val="edge"/>
              <c:yMode val="edge"/>
              <c:x val="2.1530105093068672E-2"/>
              <c:y val="0.17797151375532091"/>
            </c:manualLayout>
          </c:layout>
        </c:title>
        <c:numFmt formatCode="General" sourceLinked="1"/>
        <c:tickLblPos val="nextTo"/>
        <c:crossAx val="129881984"/>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th-TH"/>
  <c:chart>
    <c:autoTitleDeleted val="1"/>
    <c:plotArea>
      <c:layout/>
      <c:barChart>
        <c:barDir val="col"/>
        <c:grouping val="clustered"/>
        <c:ser>
          <c:idx val="0"/>
          <c:order val="0"/>
          <c:tx>
            <c:strRef>
              <c:f>Sheet1!$B$1</c:f>
              <c:strCache>
                <c:ptCount val="1"/>
                <c:pt idx="0">
                  <c:v>NaOH 10%,wood per liquor ratio=1:4</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Sheet1!$B$2:$B$9</c:f>
              <c:numCache>
                <c:formatCode>General</c:formatCode>
                <c:ptCount val="8"/>
                <c:pt idx="0">
                  <c:v>105.34</c:v>
                </c:pt>
                <c:pt idx="1">
                  <c:v>132.44999999999999</c:v>
                </c:pt>
                <c:pt idx="4">
                  <c:v>143.18</c:v>
                </c:pt>
                <c:pt idx="7">
                  <c:v>230.62</c:v>
                </c:pt>
              </c:numCache>
            </c:numRef>
          </c:val>
        </c:ser>
        <c:ser>
          <c:idx val="1"/>
          <c:order val="1"/>
          <c:tx>
            <c:strRef>
              <c:f>Sheet1!$C$1</c:f>
              <c:strCache>
                <c:ptCount val="1"/>
                <c:pt idx="0">
                  <c:v>NaOH 10%,wood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Sheet1!$C$2:$C$9</c:f>
              <c:numCache>
                <c:formatCode>General</c:formatCode>
                <c:ptCount val="8"/>
                <c:pt idx="2">
                  <c:v>194</c:v>
                </c:pt>
                <c:pt idx="5">
                  <c:v>272.77999999999969</c:v>
                </c:pt>
              </c:numCache>
            </c:numRef>
          </c:val>
        </c:ser>
        <c:ser>
          <c:idx val="2"/>
          <c:order val="2"/>
          <c:tx>
            <c:strRef>
              <c:f>Sheet1!$D$1</c:f>
              <c:strCache>
                <c:ptCount val="1"/>
                <c:pt idx="0">
                  <c:v>NaOH 15%,wood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Sheet1!$D$2:$D$9</c:f>
              <c:numCache>
                <c:formatCode>General</c:formatCode>
                <c:ptCount val="8"/>
                <c:pt idx="3">
                  <c:v>100.31</c:v>
                </c:pt>
                <c:pt idx="6">
                  <c:v>110.6</c:v>
                </c:pt>
              </c:numCache>
            </c:numRef>
          </c:val>
        </c:ser>
        <c:axId val="130508288"/>
        <c:axId val="130510208"/>
      </c:barChart>
      <c:catAx>
        <c:axId val="130508288"/>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0510208"/>
        <c:crosses val="autoZero"/>
        <c:auto val="1"/>
        <c:lblAlgn val="ctr"/>
        <c:lblOffset val="100"/>
      </c:catAx>
      <c:valAx>
        <c:axId val="130510208"/>
        <c:scaling>
          <c:orientation val="minMax"/>
        </c:scaling>
        <c:axPos val="l"/>
        <c:majorGridlines/>
        <c:title>
          <c:tx>
            <c:rich>
              <a:bodyPr/>
              <a:lstStyle/>
              <a:p>
                <a:pPr>
                  <a:defRPr sz="1200"/>
                </a:pPr>
                <a:r>
                  <a:rPr lang="en-US" sz="1200" dirty="0" smtClean="0"/>
                  <a:t>Bursting strength [</a:t>
                </a:r>
                <a:r>
                  <a:rPr lang="en-US" sz="1200" dirty="0" err="1" smtClean="0"/>
                  <a:t>KPa</a:t>
                </a:r>
                <a:r>
                  <a:rPr lang="en-US" sz="1200" dirty="0" smtClean="0"/>
                  <a:t>]</a:t>
                </a:r>
                <a:endParaRPr lang="en-US" sz="1200" dirty="0"/>
              </a:p>
            </c:rich>
          </c:tx>
          <c:layout>
            <c:manualLayout>
              <c:xMode val="edge"/>
              <c:yMode val="edge"/>
              <c:x val="0"/>
              <c:y val="7.8921582351129643E-2"/>
            </c:manualLayout>
          </c:layout>
        </c:title>
        <c:numFmt formatCode="General" sourceLinked="1"/>
        <c:tickLblPos val="nextTo"/>
        <c:crossAx val="130508288"/>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th-TH"/>
  <c:chart>
    <c:autoTitleDeleted val="1"/>
    <c:plotArea>
      <c:layout/>
      <c:barChart>
        <c:barDir val="col"/>
        <c:grouping val="clustered"/>
        <c:ser>
          <c:idx val="0"/>
          <c:order val="0"/>
          <c:tx>
            <c:strRef>
              <c:f>Sheet1!$B$1</c:f>
              <c:strCache>
                <c:ptCount val="1"/>
                <c:pt idx="0">
                  <c:v>NaOH 10%,wood per liquor ratio=1:4</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Sheet1!$B$2:$B$9</c:f>
              <c:numCache>
                <c:formatCode>General</c:formatCode>
                <c:ptCount val="8"/>
                <c:pt idx="0">
                  <c:v>54.4</c:v>
                </c:pt>
                <c:pt idx="1">
                  <c:v>57.9</c:v>
                </c:pt>
                <c:pt idx="4">
                  <c:v>52.5</c:v>
                </c:pt>
                <c:pt idx="6">
                  <c:v>0</c:v>
                </c:pt>
                <c:pt idx="7">
                  <c:v>44.6</c:v>
                </c:pt>
              </c:numCache>
            </c:numRef>
          </c:val>
        </c:ser>
        <c:ser>
          <c:idx val="1"/>
          <c:order val="1"/>
          <c:tx>
            <c:strRef>
              <c:f>Sheet1!$C$1</c:f>
              <c:strCache>
                <c:ptCount val="1"/>
                <c:pt idx="0">
                  <c:v>NaOH 10%,wood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Sheet1!$C$2:$C$9</c:f>
              <c:numCache>
                <c:formatCode>General</c:formatCode>
                <c:ptCount val="8"/>
                <c:pt idx="2">
                  <c:v>91.1</c:v>
                </c:pt>
                <c:pt idx="5">
                  <c:v>74.5</c:v>
                </c:pt>
              </c:numCache>
            </c:numRef>
          </c:val>
        </c:ser>
        <c:ser>
          <c:idx val="2"/>
          <c:order val="2"/>
          <c:tx>
            <c:strRef>
              <c:f>Sheet1!$D$1</c:f>
              <c:strCache>
                <c:ptCount val="1"/>
                <c:pt idx="0">
                  <c:v>NaOH 15%.wood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Sheet1!$D$2:$D$9</c:f>
              <c:numCache>
                <c:formatCode>General</c:formatCode>
                <c:ptCount val="8"/>
                <c:pt idx="3">
                  <c:v>27.1</c:v>
                </c:pt>
                <c:pt idx="6">
                  <c:v>21.6</c:v>
                </c:pt>
              </c:numCache>
            </c:numRef>
          </c:val>
        </c:ser>
        <c:axId val="130544384"/>
        <c:axId val="130546304"/>
      </c:barChart>
      <c:catAx>
        <c:axId val="130544384"/>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0546304"/>
        <c:crosses val="autoZero"/>
        <c:auto val="1"/>
        <c:lblAlgn val="ctr"/>
        <c:lblOffset val="100"/>
      </c:catAx>
      <c:valAx>
        <c:axId val="130546304"/>
        <c:scaling>
          <c:orientation val="minMax"/>
        </c:scaling>
        <c:axPos val="l"/>
        <c:majorGridlines/>
        <c:title>
          <c:tx>
            <c:rich>
              <a:bodyPr/>
              <a:lstStyle/>
              <a:p>
                <a:pPr>
                  <a:defRPr sz="1200"/>
                </a:pPr>
                <a:r>
                  <a:rPr lang="en-US" sz="1200" dirty="0" smtClean="0"/>
                  <a:t>Tearing strength [</a:t>
                </a:r>
                <a:r>
                  <a:rPr lang="en-US" sz="1200" dirty="0" err="1" smtClean="0"/>
                  <a:t>cN</a:t>
                </a:r>
                <a:r>
                  <a:rPr lang="en-US" sz="1200" dirty="0" smtClean="0"/>
                  <a:t>]</a:t>
                </a:r>
                <a:endParaRPr lang="en-US" sz="1200" dirty="0"/>
              </a:p>
            </c:rich>
          </c:tx>
          <c:layout/>
        </c:title>
        <c:numFmt formatCode="General" sourceLinked="1"/>
        <c:tickLblPos val="nextTo"/>
        <c:crossAx val="130544384"/>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dirty="0" smtClean="0"/>
              <a:t>Effect</a:t>
            </a:r>
            <a:r>
              <a:rPr lang="en-US" baseline="0" dirty="0" smtClean="0"/>
              <a:t> fiber strength of bamboo between process on The tearing-tensile relationship</a:t>
            </a:r>
          </a:p>
        </c:rich>
      </c:tx>
      <c:layout/>
    </c:title>
    <c:plotArea>
      <c:layout/>
      <c:barChart>
        <c:barDir val="col"/>
        <c:grouping val="clustered"/>
        <c:ser>
          <c:idx val="0"/>
          <c:order val="0"/>
          <c:tx>
            <c:strRef>
              <c:f>Sheet1!$B$1</c:f>
              <c:strCache>
                <c:ptCount val="1"/>
                <c:pt idx="0">
                  <c:v>sulfate</c:v>
                </c:pt>
              </c:strCache>
            </c:strRef>
          </c:tx>
          <c:spPr>
            <a:ln w="28575">
              <a:noFill/>
            </a:ln>
          </c:spPr>
          <c:cat>
            <c:numRef>
              <c:f>Sheet1!$A$2:$A$9</c:f>
              <c:numCache>
                <c:formatCode>General</c:formatCode>
                <c:ptCount val="8"/>
                <c:pt idx="0">
                  <c:v>122.75</c:v>
                </c:pt>
                <c:pt idx="1">
                  <c:v>155.99200000000027</c:v>
                </c:pt>
                <c:pt idx="2">
                  <c:v>160.86000000000001</c:v>
                </c:pt>
                <c:pt idx="3">
                  <c:v>171.99</c:v>
                </c:pt>
                <c:pt idx="4">
                  <c:v>247.84</c:v>
                </c:pt>
                <c:pt idx="5">
                  <c:v>256.37</c:v>
                </c:pt>
                <c:pt idx="6">
                  <c:v>292.97999999999894</c:v>
                </c:pt>
                <c:pt idx="7">
                  <c:v>312.02999999999969</c:v>
                </c:pt>
              </c:numCache>
            </c:numRef>
          </c:cat>
          <c:val>
            <c:numRef>
              <c:f>Sheet1!$B$2:$B$9</c:f>
              <c:numCache>
                <c:formatCode>General</c:formatCode>
                <c:ptCount val="8"/>
                <c:pt idx="1">
                  <c:v>9.1590000000000007</c:v>
                </c:pt>
                <c:pt idx="4">
                  <c:v>13.864000000000004</c:v>
                </c:pt>
                <c:pt idx="6">
                  <c:v>10.471300000000001</c:v>
                </c:pt>
                <c:pt idx="7">
                  <c:v>11.419</c:v>
                </c:pt>
              </c:numCache>
            </c:numRef>
          </c:val>
        </c:ser>
        <c:ser>
          <c:idx val="1"/>
          <c:order val="1"/>
          <c:tx>
            <c:strRef>
              <c:f>Sheet1!$C$1</c:f>
              <c:strCache>
                <c:ptCount val="1"/>
                <c:pt idx="0">
                  <c:v>soda</c:v>
                </c:pt>
              </c:strCache>
            </c:strRef>
          </c:tx>
          <c:spPr>
            <a:ln w="28575">
              <a:noFill/>
            </a:ln>
          </c:spPr>
          <c:cat>
            <c:numRef>
              <c:f>Sheet1!$A$2:$A$9</c:f>
              <c:numCache>
                <c:formatCode>General</c:formatCode>
                <c:ptCount val="8"/>
                <c:pt idx="0">
                  <c:v>122.75</c:v>
                </c:pt>
                <c:pt idx="1">
                  <c:v>155.99200000000027</c:v>
                </c:pt>
                <c:pt idx="2">
                  <c:v>160.86000000000001</c:v>
                </c:pt>
                <c:pt idx="3">
                  <c:v>171.99</c:v>
                </c:pt>
                <c:pt idx="4">
                  <c:v>247.84</c:v>
                </c:pt>
                <c:pt idx="5">
                  <c:v>256.37</c:v>
                </c:pt>
                <c:pt idx="6">
                  <c:v>292.97999999999894</c:v>
                </c:pt>
                <c:pt idx="7">
                  <c:v>312.02999999999969</c:v>
                </c:pt>
              </c:numCache>
            </c:numRef>
          </c:cat>
          <c:val>
            <c:numRef>
              <c:f>Sheet1!$C$2:$C$9</c:f>
              <c:numCache>
                <c:formatCode>General</c:formatCode>
                <c:ptCount val="8"/>
                <c:pt idx="0">
                  <c:v>7.68</c:v>
                </c:pt>
                <c:pt idx="2">
                  <c:v>7.8179999999999845</c:v>
                </c:pt>
                <c:pt idx="3">
                  <c:v>7.1649999999999752</c:v>
                </c:pt>
                <c:pt idx="5">
                  <c:v>6.2</c:v>
                </c:pt>
              </c:numCache>
            </c:numRef>
          </c:val>
        </c:ser>
        <c:axId val="130821504"/>
        <c:axId val="130823680"/>
      </c:barChart>
      <c:catAx>
        <c:axId val="130821504"/>
        <c:scaling>
          <c:orientation val="minMax"/>
        </c:scaling>
        <c:axPos val="b"/>
        <c:title>
          <c:tx>
            <c:rich>
              <a:bodyPr/>
              <a:lstStyle/>
              <a:p>
                <a:pPr>
                  <a:defRPr/>
                </a:pPr>
                <a:r>
                  <a:rPr lang="en-US" dirty="0" smtClean="0"/>
                  <a:t>Tensile Index [Nm/g]</a:t>
                </a:r>
                <a:endParaRPr lang="en-US" dirty="0"/>
              </a:p>
            </c:rich>
          </c:tx>
          <c:layout/>
        </c:title>
        <c:numFmt formatCode="General" sourceLinked="1"/>
        <c:majorTickMark val="none"/>
        <c:tickLblPos val="nextTo"/>
        <c:spPr>
          <a:blipFill>
            <a:blip xmlns:r="http://schemas.openxmlformats.org/officeDocument/2006/relationships" r:embed="rId1"/>
            <a:tile tx="0" ty="0" sx="100000" sy="100000" flip="none" algn="tl"/>
          </a:blipFill>
        </c:spPr>
        <c:crossAx val="130823680"/>
        <c:crosses val="autoZero"/>
        <c:auto val="1"/>
        <c:lblAlgn val="ctr"/>
        <c:lblOffset val="100"/>
      </c:catAx>
      <c:valAx>
        <c:axId val="130823680"/>
        <c:scaling>
          <c:orientation val="minMax"/>
        </c:scaling>
        <c:axPos val="l"/>
        <c:majorGridlines/>
        <c:title>
          <c:tx>
            <c:rich>
              <a:bodyPr/>
              <a:lstStyle/>
              <a:p>
                <a:pPr>
                  <a:defRPr/>
                </a:pPr>
                <a:r>
                  <a:rPr lang="en-US" dirty="0" smtClean="0"/>
                  <a:t>Tearing Index [mN.m</a:t>
                </a:r>
                <a:r>
                  <a:rPr lang="en-US" baseline="30000" dirty="0" smtClean="0"/>
                  <a:t>2</a:t>
                </a:r>
                <a:r>
                  <a:rPr lang="en-US" dirty="0" smtClean="0"/>
                  <a:t>/g]</a:t>
                </a:r>
                <a:endParaRPr lang="en-US" dirty="0"/>
              </a:p>
            </c:rich>
          </c:tx>
          <c:layout/>
        </c:title>
        <c:numFmt formatCode="General" sourceLinked="1"/>
        <c:majorTickMark val="none"/>
        <c:tickLblPos val="nextTo"/>
        <c:crossAx val="130821504"/>
        <c:crosses val="autoZero"/>
        <c:crossBetween val="between"/>
      </c:valAx>
    </c:plotArea>
    <c:legend>
      <c:legendPos val="r"/>
      <c:layout/>
    </c:legend>
    <c:plotVisOnly val="1"/>
  </c:chart>
  <c:txPr>
    <a:bodyPr/>
    <a:lstStyle/>
    <a:p>
      <a:pPr>
        <a:defRPr sz="1800"/>
      </a:pPr>
      <a:endParaRPr lang="th-TH"/>
    </a:p>
  </c:txPr>
  <c:externalData r:id="rId2"/>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dirty="0" smtClean="0"/>
              <a:t>Bamboo species affecting pulp quality</a:t>
            </a:r>
            <a:endParaRPr lang="en-US" dirty="0"/>
          </a:p>
        </c:rich>
      </c:tx>
      <c:layout/>
    </c:title>
    <c:view3D>
      <c:rAngAx val="1"/>
    </c:view3D>
    <c:plotArea>
      <c:layout>
        <c:manualLayout>
          <c:layoutTarget val="inner"/>
          <c:xMode val="edge"/>
          <c:yMode val="edge"/>
          <c:x val="7.0911708953047534E-2"/>
          <c:y val="0.18592382696680204"/>
          <c:w val="0.81276352582231826"/>
          <c:h val="0.33626885228056275"/>
        </c:manualLayout>
      </c:layout>
      <c:bar3DChart>
        <c:barDir val="col"/>
        <c:grouping val="clustered"/>
        <c:ser>
          <c:idx val="0"/>
          <c:order val="0"/>
          <c:tx>
            <c:strRef>
              <c:f>Sheet1!$B$1</c:f>
              <c:strCache>
                <c:ptCount val="1"/>
                <c:pt idx="0">
                  <c:v>%YIELD</c:v>
                </c:pt>
              </c:strCache>
            </c:strRef>
          </c:tx>
          <c:cat>
            <c:strRef>
              <c:f>Sheet1!$A$2:$A$14</c:f>
              <c:strCache>
                <c:ptCount val="13"/>
                <c:pt idx="0">
                  <c:v>B.longispatha kurz</c:v>
                </c:pt>
                <c:pt idx="1">
                  <c:v>B.blumeana schult</c:v>
                </c:pt>
                <c:pt idx="2">
                  <c:v>B.nana Roxb</c:v>
                </c:pt>
                <c:pt idx="3">
                  <c:v>T.siamensis Gamble</c:v>
                </c:pt>
                <c:pt idx="4">
                  <c:v>D.strictus</c:v>
                </c:pt>
                <c:pt idx="5">
                  <c:v>B.arundinacea Wild</c:v>
                </c:pt>
                <c:pt idx="6">
                  <c:v>D.latiflorus Munro</c:v>
                </c:pt>
                <c:pt idx="7">
                  <c:v>D.asper Backer</c:v>
                </c:pt>
                <c:pt idx="8">
                  <c:v>B.affinis Mouro</c:v>
                </c:pt>
                <c:pt idx="9">
                  <c:v>B.nutans Wall</c:v>
                </c:pt>
                <c:pt idx="10">
                  <c:v>G.hasskariana</c:v>
                </c:pt>
                <c:pt idx="11">
                  <c:v>D.latiflorus </c:v>
                </c:pt>
                <c:pt idx="12">
                  <c:v>C.virgatum Kurz</c:v>
                </c:pt>
              </c:strCache>
            </c:strRef>
          </c:cat>
          <c:val>
            <c:numRef>
              <c:f>Sheet1!$B$2:$B$14</c:f>
              <c:numCache>
                <c:formatCode>General</c:formatCode>
                <c:ptCount val="13"/>
                <c:pt idx="0">
                  <c:v>39.56</c:v>
                </c:pt>
                <c:pt idx="1">
                  <c:v>41.61</c:v>
                </c:pt>
                <c:pt idx="2">
                  <c:v>41.61</c:v>
                </c:pt>
                <c:pt idx="3">
                  <c:v>41.71</c:v>
                </c:pt>
                <c:pt idx="4">
                  <c:v>41.75</c:v>
                </c:pt>
                <c:pt idx="5">
                  <c:v>41.15</c:v>
                </c:pt>
                <c:pt idx="6">
                  <c:v>35.809999999999995</c:v>
                </c:pt>
                <c:pt idx="7">
                  <c:v>37.870000000000005</c:v>
                </c:pt>
                <c:pt idx="8">
                  <c:v>37.700000000000003</c:v>
                </c:pt>
                <c:pt idx="9">
                  <c:v>36.790000000000013</c:v>
                </c:pt>
                <c:pt idx="10">
                  <c:v>43.349999999999994</c:v>
                </c:pt>
                <c:pt idx="11">
                  <c:v>34.339999999999996</c:v>
                </c:pt>
                <c:pt idx="12">
                  <c:v>42.3</c:v>
                </c:pt>
              </c:numCache>
            </c:numRef>
          </c:val>
        </c:ser>
        <c:ser>
          <c:idx val="1"/>
          <c:order val="1"/>
          <c:tx>
            <c:strRef>
              <c:f>Sheet1!$C$1</c:f>
              <c:strCache>
                <c:ptCount val="1"/>
                <c:pt idx="0">
                  <c:v>%kappa number</c:v>
                </c:pt>
              </c:strCache>
            </c:strRef>
          </c:tx>
          <c:cat>
            <c:strRef>
              <c:f>Sheet1!$A$2:$A$14</c:f>
              <c:strCache>
                <c:ptCount val="13"/>
                <c:pt idx="0">
                  <c:v>B.longispatha kurz</c:v>
                </c:pt>
                <c:pt idx="1">
                  <c:v>B.blumeana schult</c:v>
                </c:pt>
                <c:pt idx="2">
                  <c:v>B.nana Roxb</c:v>
                </c:pt>
                <c:pt idx="3">
                  <c:v>T.siamensis Gamble</c:v>
                </c:pt>
                <c:pt idx="4">
                  <c:v>D.strictus</c:v>
                </c:pt>
                <c:pt idx="5">
                  <c:v>B.arundinacea Wild</c:v>
                </c:pt>
                <c:pt idx="6">
                  <c:v>D.latiflorus Munro</c:v>
                </c:pt>
                <c:pt idx="7">
                  <c:v>D.asper Backer</c:v>
                </c:pt>
                <c:pt idx="8">
                  <c:v>B.affinis Mouro</c:v>
                </c:pt>
                <c:pt idx="9">
                  <c:v>B.nutans Wall</c:v>
                </c:pt>
                <c:pt idx="10">
                  <c:v>G.hasskariana</c:v>
                </c:pt>
                <c:pt idx="11">
                  <c:v>D.latiflorus </c:v>
                </c:pt>
                <c:pt idx="12">
                  <c:v>C.virgatum Kurz</c:v>
                </c:pt>
              </c:strCache>
            </c:strRef>
          </c:cat>
          <c:val>
            <c:numRef>
              <c:f>Sheet1!$C$2:$C$14</c:f>
              <c:numCache>
                <c:formatCode>General</c:formatCode>
                <c:ptCount val="13"/>
                <c:pt idx="0">
                  <c:v>18.690000000000001</c:v>
                </c:pt>
                <c:pt idx="1">
                  <c:v>16.36</c:v>
                </c:pt>
                <c:pt idx="2">
                  <c:v>34.39</c:v>
                </c:pt>
                <c:pt idx="3">
                  <c:v>17.73</c:v>
                </c:pt>
                <c:pt idx="4">
                  <c:v>34.4</c:v>
                </c:pt>
                <c:pt idx="5">
                  <c:v>16.010000000000005</c:v>
                </c:pt>
                <c:pt idx="6">
                  <c:v>20.979999999999986</c:v>
                </c:pt>
                <c:pt idx="7">
                  <c:v>32.9</c:v>
                </c:pt>
                <c:pt idx="8">
                  <c:v>25.25</c:v>
                </c:pt>
                <c:pt idx="9">
                  <c:v>18.88</c:v>
                </c:pt>
                <c:pt idx="10">
                  <c:v>32.720000000000013</c:v>
                </c:pt>
                <c:pt idx="11">
                  <c:v>15.89</c:v>
                </c:pt>
                <c:pt idx="12">
                  <c:v>31.29</c:v>
                </c:pt>
              </c:numCache>
            </c:numRef>
          </c:val>
        </c:ser>
        <c:ser>
          <c:idx val="2"/>
          <c:order val="2"/>
          <c:tx>
            <c:strRef>
              <c:f>Sheet1!$D$1</c:f>
              <c:strCache>
                <c:ptCount val="1"/>
                <c:pt idx="0">
                  <c:v>%Brightness</c:v>
                </c:pt>
              </c:strCache>
            </c:strRef>
          </c:tx>
          <c:cat>
            <c:strRef>
              <c:f>Sheet1!$A$2:$A$14</c:f>
              <c:strCache>
                <c:ptCount val="13"/>
                <c:pt idx="0">
                  <c:v>B.longispatha kurz</c:v>
                </c:pt>
                <c:pt idx="1">
                  <c:v>B.blumeana schult</c:v>
                </c:pt>
                <c:pt idx="2">
                  <c:v>B.nana Roxb</c:v>
                </c:pt>
                <c:pt idx="3">
                  <c:v>T.siamensis Gamble</c:v>
                </c:pt>
                <c:pt idx="4">
                  <c:v>D.strictus</c:v>
                </c:pt>
                <c:pt idx="5">
                  <c:v>B.arundinacea Wild</c:v>
                </c:pt>
                <c:pt idx="6">
                  <c:v>D.latiflorus Munro</c:v>
                </c:pt>
                <c:pt idx="7">
                  <c:v>D.asper Backer</c:v>
                </c:pt>
                <c:pt idx="8">
                  <c:v>B.affinis Mouro</c:v>
                </c:pt>
                <c:pt idx="9">
                  <c:v>B.nutans Wall</c:v>
                </c:pt>
                <c:pt idx="10">
                  <c:v>G.hasskariana</c:v>
                </c:pt>
                <c:pt idx="11">
                  <c:v>D.latiflorus </c:v>
                </c:pt>
                <c:pt idx="12">
                  <c:v>C.virgatum Kurz</c:v>
                </c:pt>
              </c:strCache>
            </c:strRef>
          </c:cat>
          <c:val>
            <c:numRef>
              <c:f>Sheet1!$D$2:$D$14</c:f>
              <c:numCache>
                <c:formatCode>General</c:formatCode>
                <c:ptCount val="13"/>
                <c:pt idx="0">
                  <c:v>30</c:v>
                </c:pt>
                <c:pt idx="1">
                  <c:v>27.6</c:v>
                </c:pt>
                <c:pt idx="2">
                  <c:v>19.8</c:v>
                </c:pt>
                <c:pt idx="3">
                  <c:v>25.7</c:v>
                </c:pt>
                <c:pt idx="4">
                  <c:v>17.600000000000001</c:v>
                </c:pt>
                <c:pt idx="5">
                  <c:v>30.5</c:v>
                </c:pt>
                <c:pt idx="6">
                  <c:v>24.4</c:v>
                </c:pt>
                <c:pt idx="7">
                  <c:v>20.3</c:v>
                </c:pt>
                <c:pt idx="8">
                  <c:v>24.2</c:v>
                </c:pt>
                <c:pt idx="9">
                  <c:v>24.6</c:v>
                </c:pt>
                <c:pt idx="10">
                  <c:v>18.7</c:v>
                </c:pt>
                <c:pt idx="11">
                  <c:v>29.2</c:v>
                </c:pt>
                <c:pt idx="12">
                  <c:v>24.6</c:v>
                </c:pt>
              </c:numCache>
            </c:numRef>
          </c:val>
        </c:ser>
        <c:shape val="box"/>
        <c:axId val="130621440"/>
        <c:axId val="130622976"/>
        <c:axId val="0"/>
      </c:bar3DChart>
      <c:catAx>
        <c:axId val="130621440"/>
        <c:scaling>
          <c:orientation val="minMax"/>
        </c:scaling>
        <c:axPos val="b"/>
        <c:majorTickMark val="none"/>
        <c:tickLblPos val="nextTo"/>
        <c:crossAx val="130622976"/>
        <c:crosses val="autoZero"/>
        <c:auto val="1"/>
        <c:lblAlgn val="ctr"/>
        <c:lblOffset val="100"/>
      </c:catAx>
      <c:valAx>
        <c:axId val="130622976"/>
        <c:scaling>
          <c:orientation val="minMax"/>
        </c:scaling>
        <c:axPos val="l"/>
        <c:majorGridlines/>
        <c:numFmt formatCode="General" sourceLinked="1"/>
        <c:tickLblPos val="nextTo"/>
        <c:crossAx val="130621440"/>
        <c:crosses val="autoZero"/>
        <c:crossBetween val="between"/>
      </c:valAx>
    </c:plotArea>
    <c:legend>
      <c:legendPos val="r"/>
      <c:layout>
        <c:manualLayout>
          <c:xMode val="edge"/>
          <c:yMode val="edge"/>
          <c:x val="0.76822454373856663"/>
          <c:y val="0.7711225828517887"/>
          <c:w val="0.22254826836440494"/>
          <c:h val="0.19407176465965142"/>
        </c:manualLayout>
      </c:layout>
      <c:txPr>
        <a:bodyPr/>
        <a:lstStyle/>
        <a:p>
          <a:pPr>
            <a:defRPr sz="1400"/>
          </a:pPr>
          <a:endParaRPr lang="th-TH"/>
        </a:p>
      </c:txPr>
    </c:legend>
    <c:plotVisOnly val="1"/>
  </c:chart>
  <c:txPr>
    <a:bodyPr/>
    <a:lstStyle/>
    <a:p>
      <a:pPr>
        <a:defRPr sz="1800"/>
      </a:pPr>
      <a:endParaRPr lang="th-TH"/>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sz="1600"/>
            </a:pPr>
            <a:r>
              <a:rPr lang="en-US" sz="1600" dirty="0" smtClean="0"/>
              <a:t>Tensile strength of different bamboo species</a:t>
            </a:r>
            <a:endParaRPr lang="en-US" sz="1600" dirty="0"/>
          </a:p>
        </c:rich>
      </c:tx>
      <c:layout/>
    </c:title>
    <c:plotArea>
      <c:layout/>
      <c:barChart>
        <c:barDir val="col"/>
        <c:grouping val="clustered"/>
        <c:ser>
          <c:idx val="0"/>
          <c:order val="0"/>
          <c:tx>
            <c:strRef>
              <c:f>Sheet1!$B$1</c:f>
              <c:strCache>
                <c:ptCount val="1"/>
                <c:pt idx="0">
                  <c:v>B.longispatha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Sheet1!$B$2:$B$22</c:f>
              <c:numCache>
                <c:formatCode>General</c:formatCode>
                <c:ptCount val="21"/>
                <c:pt idx="0">
                  <c:v>0</c:v>
                </c:pt>
                <c:pt idx="3" formatCode="#,##0.00">
                  <c:v>2311.2599999999998</c:v>
                </c:pt>
                <c:pt idx="6">
                  <c:v>0</c:v>
                </c:pt>
                <c:pt idx="7" formatCode="#,##0.00">
                  <c:v>2405.77</c:v>
                </c:pt>
                <c:pt idx="12" formatCode="#,##0.00">
                  <c:v>3000.64</c:v>
                </c:pt>
              </c:numCache>
            </c:numRef>
          </c:val>
        </c:ser>
        <c:ser>
          <c:idx val="1"/>
          <c:order val="1"/>
          <c:tx>
            <c:strRef>
              <c:f>Sheet1!$C$1</c:f>
              <c:strCache>
                <c:ptCount val="1"/>
                <c:pt idx="0">
                  <c:v>B.blumeana schult</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Sheet1!$C$2:$C$22</c:f>
              <c:numCache>
                <c:formatCode>General</c:formatCode>
                <c:ptCount val="21"/>
                <c:pt idx="1">
                  <c:v>707.7</c:v>
                </c:pt>
                <c:pt idx="5" formatCode="#,##0.00">
                  <c:v>1487.43</c:v>
                </c:pt>
                <c:pt idx="8" formatCode="#,##0.00">
                  <c:v>2040.2</c:v>
                </c:pt>
                <c:pt idx="14" formatCode="#,##0.00">
                  <c:v>2276.8300000000022</c:v>
                </c:pt>
              </c:numCache>
            </c:numRef>
          </c:val>
        </c:ser>
        <c:ser>
          <c:idx val="2"/>
          <c:order val="2"/>
          <c:tx>
            <c:strRef>
              <c:f>Sheet1!$D$1</c:f>
              <c:strCache>
                <c:ptCount val="1"/>
                <c:pt idx="0">
                  <c:v>T.siamensis Gamble</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Sheet1!$D$2:$D$22</c:f>
              <c:numCache>
                <c:formatCode>General</c:formatCode>
                <c:ptCount val="21"/>
                <c:pt idx="3">
                  <c:v>450</c:v>
                </c:pt>
                <c:pt idx="6" formatCode="#,##0.00">
                  <c:v>2250.5</c:v>
                </c:pt>
                <c:pt idx="15" formatCode="#,##0.00">
                  <c:v>2725.53</c:v>
                </c:pt>
                <c:pt idx="16" formatCode="#,##0.00">
                  <c:v>3218.9500000000012</c:v>
                </c:pt>
              </c:numCache>
            </c:numRef>
          </c:val>
        </c:ser>
        <c:ser>
          <c:idx val="3"/>
          <c:order val="3"/>
          <c:tx>
            <c:strRef>
              <c:f>Sheet1!$E$1</c:f>
              <c:strCache>
                <c:ptCount val="1"/>
                <c:pt idx="0">
                  <c:v>B.arundinacea Wild</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Sheet1!$E$2:$E$22</c:f>
              <c:numCache>
                <c:formatCode>General</c:formatCode>
                <c:ptCount val="21"/>
                <c:pt idx="2">
                  <c:v>753.44999999999948</c:v>
                </c:pt>
                <c:pt idx="3" formatCode="#,##0.00">
                  <c:v>2239.16</c:v>
                </c:pt>
                <c:pt idx="13" formatCode="#,##0.00">
                  <c:v>2583.12</c:v>
                </c:pt>
                <c:pt idx="18" formatCode="#,##0.00">
                  <c:v>3345.69</c:v>
                </c:pt>
              </c:numCache>
            </c:numRef>
          </c:val>
        </c:ser>
        <c:ser>
          <c:idx val="4"/>
          <c:order val="4"/>
          <c:tx>
            <c:strRef>
              <c:f>Sheet1!$F$1</c:f>
              <c:strCache>
                <c:ptCount val="1"/>
                <c:pt idx="0">
                  <c:v>C.virgatum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Sheet1!$F$2:$F$22</c:f>
              <c:numCache>
                <c:formatCode>General</c:formatCode>
                <c:ptCount val="21"/>
                <c:pt idx="10" formatCode="#,##0.00">
                  <c:v>3383.04</c:v>
                </c:pt>
                <c:pt idx="16" formatCode="#,##0.00">
                  <c:v>4449.1000000000004</c:v>
                </c:pt>
              </c:numCache>
            </c:numRef>
          </c:val>
        </c:ser>
        <c:axId val="130986752"/>
        <c:axId val="130988672"/>
      </c:barChart>
      <c:catAx>
        <c:axId val="130986752"/>
        <c:scaling>
          <c:orientation val="minMax"/>
        </c:scaling>
        <c:axPos val="b"/>
        <c:title>
          <c:tx>
            <c:rich>
              <a:bodyPr/>
              <a:lstStyle/>
              <a:p>
                <a:pPr>
                  <a:defRPr sz="1200"/>
                </a:pPr>
                <a:r>
                  <a:rPr lang="en-US" sz="1200" dirty="0" smtClean="0"/>
                  <a:t>Freeness [</a:t>
                </a:r>
                <a:r>
                  <a:rPr lang="en-US" sz="1200" baseline="30000" dirty="0" smtClean="0"/>
                  <a:t>o </a:t>
                </a:r>
                <a:r>
                  <a:rPr lang="en-US" sz="1200" dirty="0" smtClean="0"/>
                  <a:t>SR]</a:t>
                </a:r>
                <a:endParaRPr lang="en-US" sz="1200" dirty="0"/>
              </a:p>
            </c:rich>
          </c:tx>
          <c:layout/>
        </c:title>
        <c:numFmt formatCode="General" sourceLinked="1"/>
        <c:majorTickMark val="none"/>
        <c:tickLblPos val="nextTo"/>
        <c:crossAx val="130988672"/>
        <c:crosses val="autoZero"/>
        <c:auto val="1"/>
        <c:lblAlgn val="ctr"/>
        <c:lblOffset val="100"/>
      </c:catAx>
      <c:valAx>
        <c:axId val="130988672"/>
        <c:scaling>
          <c:orientation val="minMax"/>
        </c:scaling>
        <c:axPos val="l"/>
        <c:majorGridlines/>
        <c:title>
          <c:tx>
            <c:rich>
              <a:bodyPr/>
              <a:lstStyle/>
              <a:p>
                <a:pPr>
                  <a:defRPr sz="1200"/>
                </a:pPr>
                <a:r>
                  <a:rPr lang="en-US" sz="1200" dirty="0" smtClean="0"/>
                  <a:t>Breaking length [m]</a:t>
                </a:r>
                <a:endParaRPr lang="en-US" sz="1200" dirty="0"/>
              </a:p>
            </c:rich>
          </c:tx>
          <c:layout>
            <c:manualLayout>
              <c:xMode val="edge"/>
              <c:yMode val="edge"/>
              <c:x val="1.2410272872096249E-2"/>
              <c:y val="0.14171437703556472"/>
            </c:manualLayout>
          </c:layout>
        </c:title>
        <c:numFmt formatCode="General" sourceLinked="1"/>
        <c:tickLblPos val="nextTo"/>
        <c:crossAx val="130986752"/>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sz="1600"/>
            </a:pPr>
            <a:r>
              <a:rPr lang="en-US" sz="1600" dirty="0" smtClean="0"/>
              <a:t>Bursting strength of different bamboo species</a:t>
            </a:r>
            <a:endParaRPr lang="en-US" sz="1600" dirty="0"/>
          </a:p>
        </c:rich>
      </c:tx>
      <c:layout/>
    </c:title>
    <c:plotArea>
      <c:layout/>
      <c:barChart>
        <c:barDir val="col"/>
        <c:grouping val="clustered"/>
        <c:ser>
          <c:idx val="0"/>
          <c:order val="0"/>
          <c:tx>
            <c:strRef>
              <c:f>Sheet1!$B$1</c:f>
              <c:strCache>
                <c:ptCount val="1"/>
                <c:pt idx="0">
                  <c:v>B.longispatha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Sheet1!$B$2:$B$22</c:f>
              <c:numCache>
                <c:formatCode>General</c:formatCode>
                <c:ptCount val="21"/>
                <c:pt idx="0">
                  <c:v>64.34</c:v>
                </c:pt>
                <c:pt idx="3">
                  <c:v>105.67999999999998</c:v>
                </c:pt>
                <c:pt idx="7">
                  <c:v>123.02</c:v>
                </c:pt>
                <c:pt idx="12">
                  <c:v>158.07</c:v>
                </c:pt>
              </c:numCache>
            </c:numRef>
          </c:val>
        </c:ser>
        <c:ser>
          <c:idx val="1"/>
          <c:order val="1"/>
          <c:tx>
            <c:strRef>
              <c:f>Sheet1!$C$1</c:f>
              <c:strCache>
                <c:ptCount val="1"/>
                <c:pt idx="0">
                  <c:v>B.blumeana schult</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Sheet1!$C$2:$C$22</c:f>
              <c:numCache>
                <c:formatCode>General</c:formatCode>
                <c:ptCount val="21"/>
                <c:pt idx="1">
                  <c:v>47.4</c:v>
                </c:pt>
                <c:pt idx="5">
                  <c:v>89.61999999999999</c:v>
                </c:pt>
                <c:pt idx="8">
                  <c:v>107.99000000000002</c:v>
                </c:pt>
                <c:pt idx="14">
                  <c:v>120.51</c:v>
                </c:pt>
              </c:numCache>
            </c:numRef>
          </c:val>
        </c:ser>
        <c:ser>
          <c:idx val="2"/>
          <c:order val="2"/>
          <c:tx>
            <c:strRef>
              <c:f>Sheet1!$D$1</c:f>
              <c:strCache>
                <c:ptCount val="1"/>
                <c:pt idx="0">
                  <c:v>T.siamensis Gamble</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Sheet1!$D$2:$D$22</c:f>
              <c:numCache>
                <c:formatCode>General</c:formatCode>
                <c:ptCount val="21"/>
                <c:pt idx="3">
                  <c:v>38.54</c:v>
                </c:pt>
                <c:pt idx="6">
                  <c:v>110.71000000000002</c:v>
                </c:pt>
                <c:pt idx="15">
                  <c:v>135.12</c:v>
                </c:pt>
                <c:pt idx="16">
                  <c:v>167.54</c:v>
                </c:pt>
              </c:numCache>
            </c:numRef>
          </c:val>
        </c:ser>
        <c:ser>
          <c:idx val="3"/>
          <c:order val="3"/>
          <c:tx>
            <c:strRef>
              <c:f>Sheet1!$E$1</c:f>
              <c:strCache>
                <c:ptCount val="1"/>
                <c:pt idx="0">
                  <c:v>B.arundinacea Wild</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Sheet1!$E$2:$E$22</c:f>
              <c:numCache>
                <c:formatCode>General</c:formatCode>
                <c:ptCount val="21"/>
                <c:pt idx="2">
                  <c:v>57.42</c:v>
                </c:pt>
                <c:pt idx="3">
                  <c:v>129.41</c:v>
                </c:pt>
                <c:pt idx="13">
                  <c:v>146.75</c:v>
                </c:pt>
                <c:pt idx="18">
                  <c:v>185.43</c:v>
                </c:pt>
              </c:numCache>
            </c:numRef>
          </c:val>
        </c:ser>
        <c:ser>
          <c:idx val="4"/>
          <c:order val="4"/>
          <c:tx>
            <c:strRef>
              <c:f>Sheet1!$F$1</c:f>
              <c:strCache>
                <c:ptCount val="1"/>
                <c:pt idx="0">
                  <c:v>C.virgatum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Sheet1!$F$2:$F$22</c:f>
              <c:numCache>
                <c:formatCode>General</c:formatCode>
                <c:ptCount val="21"/>
                <c:pt idx="10">
                  <c:v>194</c:v>
                </c:pt>
                <c:pt idx="16">
                  <c:v>272.77999999999969</c:v>
                </c:pt>
              </c:numCache>
            </c:numRef>
          </c:val>
        </c:ser>
        <c:axId val="131155840"/>
        <c:axId val="131170304"/>
      </c:barChart>
      <c:catAx>
        <c:axId val="131155840"/>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1170304"/>
        <c:crosses val="autoZero"/>
        <c:auto val="1"/>
        <c:lblAlgn val="ctr"/>
        <c:lblOffset val="100"/>
      </c:catAx>
      <c:valAx>
        <c:axId val="131170304"/>
        <c:scaling>
          <c:orientation val="minMax"/>
        </c:scaling>
        <c:axPos val="l"/>
        <c:majorGridlines/>
        <c:title>
          <c:tx>
            <c:rich>
              <a:bodyPr/>
              <a:lstStyle/>
              <a:p>
                <a:pPr>
                  <a:defRPr sz="1200"/>
                </a:pPr>
                <a:r>
                  <a:rPr lang="en-US" sz="1200" dirty="0" smtClean="0"/>
                  <a:t>Bursting strength [</a:t>
                </a:r>
                <a:r>
                  <a:rPr lang="en-US" sz="1200" dirty="0" err="1" smtClean="0"/>
                  <a:t>KPa</a:t>
                </a:r>
                <a:r>
                  <a:rPr lang="en-US" sz="1200" dirty="0" smtClean="0"/>
                  <a:t>]</a:t>
                </a:r>
                <a:endParaRPr lang="en-US" sz="1200" dirty="0"/>
              </a:p>
            </c:rich>
          </c:tx>
          <c:layout>
            <c:manualLayout>
              <c:xMode val="edge"/>
              <c:yMode val="edge"/>
              <c:x val="1.2630704795813982E-2"/>
              <c:y val="0.13493657654218325"/>
            </c:manualLayout>
          </c:layout>
        </c:title>
        <c:numFmt formatCode="General" sourceLinked="1"/>
        <c:tickLblPos val="nextTo"/>
        <c:crossAx val="131155840"/>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sz="1600"/>
            </a:pPr>
            <a:r>
              <a:rPr lang="en-US" sz="1600" dirty="0" smtClean="0"/>
              <a:t>Tensile strength of different bamboo species</a:t>
            </a:r>
            <a:endParaRPr lang="en-US" sz="1600" dirty="0"/>
          </a:p>
        </c:rich>
      </c:tx>
      <c:layout/>
    </c:title>
    <c:plotArea>
      <c:layout/>
      <c:barChart>
        <c:barDir val="col"/>
        <c:grouping val="clustered"/>
        <c:ser>
          <c:idx val="0"/>
          <c:order val="0"/>
          <c:tx>
            <c:strRef>
              <c:f>Sheet1!$B$1</c:f>
              <c:strCache>
                <c:ptCount val="1"/>
                <c:pt idx="0">
                  <c:v>B.longispatha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Sheet1!$B$2:$B$22</c:f>
              <c:numCache>
                <c:formatCode>General</c:formatCode>
                <c:ptCount val="21"/>
                <c:pt idx="0">
                  <c:v>43.9</c:v>
                </c:pt>
                <c:pt idx="3">
                  <c:v>54.9</c:v>
                </c:pt>
                <c:pt idx="7">
                  <c:v>53.1</c:v>
                </c:pt>
                <c:pt idx="12">
                  <c:v>57</c:v>
                </c:pt>
              </c:numCache>
            </c:numRef>
          </c:val>
        </c:ser>
        <c:ser>
          <c:idx val="1"/>
          <c:order val="1"/>
          <c:tx>
            <c:strRef>
              <c:f>Sheet1!$C$1</c:f>
              <c:strCache>
                <c:ptCount val="1"/>
                <c:pt idx="0">
                  <c:v>B.blumeana schult</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Sheet1!$C$2:$C$22</c:f>
              <c:numCache>
                <c:formatCode>General</c:formatCode>
                <c:ptCount val="21"/>
                <c:pt idx="1">
                  <c:v>32.300000000000004</c:v>
                </c:pt>
                <c:pt idx="5">
                  <c:v>24</c:v>
                </c:pt>
                <c:pt idx="14">
                  <c:v>21.9</c:v>
                </c:pt>
              </c:numCache>
            </c:numRef>
          </c:val>
        </c:ser>
        <c:ser>
          <c:idx val="2"/>
          <c:order val="2"/>
          <c:tx>
            <c:strRef>
              <c:f>Sheet1!$D$1</c:f>
              <c:strCache>
                <c:ptCount val="1"/>
                <c:pt idx="0">
                  <c:v>T.siamensis Gamble</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Sheet1!$D$2:$D$22</c:f>
              <c:numCache>
                <c:formatCode>General</c:formatCode>
                <c:ptCount val="21"/>
                <c:pt idx="3">
                  <c:v>21.9</c:v>
                </c:pt>
                <c:pt idx="6">
                  <c:v>28.1</c:v>
                </c:pt>
                <c:pt idx="15">
                  <c:v>27.8</c:v>
                </c:pt>
                <c:pt idx="16">
                  <c:v>29.7</c:v>
                </c:pt>
              </c:numCache>
            </c:numRef>
          </c:val>
        </c:ser>
        <c:ser>
          <c:idx val="3"/>
          <c:order val="3"/>
          <c:tx>
            <c:strRef>
              <c:f>Sheet1!$E$1</c:f>
              <c:strCache>
                <c:ptCount val="1"/>
                <c:pt idx="0">
                  <c:v>B.arundinacea Wild</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Sheet1!$E$2:$E$22</c:f>
              <c:numCache>
                <c:formatCode>General</c:formatCode>
                <c:ptCount val="21"/>
                <c:pt idx="2">
                  <c:v>42.7</c:v>
                </c:pt>
                <c:pt idx="3">
                  <c:v>48</c:v>
                </c:pt>
                <c:pt idx="13">
                  <c:v>41.9</c:v>
                </c:pt>
                <c:pt idx="18">
                  <c:v>38.200000000000003</c:v>
                </c:pt>
              </c:numCache>
            </c:numRef>
          </c:val>
        </c:ser>
        <c:ser>
          <c:idx val="4"/>
          <c:order val="4"/>
          <c:tx>
            <c:strRef>
              <c:f>Sheet1!$F$1</c:f>
              <c:strCache>
                <c:ptCount val="1"/>
                <c:pt idx="0">
                  <c:v>C.virgatum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Sheet1!$F$2:$F$22</c:f>
              <c:numCache>
                <c:formatCode>General</c:formatCode>
                <c:ptCount val="21"/>
                <c:pt idx="10">
                  <c:v>91.1</c:v>
                </c:pt>
                <c:pt idx="16">
                  <c:v>74.5</c:v>
                </c:pt>
              </c:numCache>
            </c:numRef>
          </c:val>
        </c:ser>
        <c:axId val="131320832"/>
        <c:axId val="131327104"/>
      </c:barChart>
      <c:catAx>
        <c:axId val="131320832"/>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1327104"/>
        <c:crosses val="autoZero"/>
        <c:auto val="1"/>
        <c:lblAlgn val="ctr"/>
        <c:lblOffset val="100"/>
      </c:catAx>
      <c:valAx>
        <c:axId val="131327104"/>
        <c:scaling>
          <c:orientation val="minMax"/>
        </c:scaling>
        <c:axPos val="l"/>
        <c:majorGridlines/>
        <c:title>
          <c:tx>
            <c:rich>
              <a:bodyPr/>
              <a:lstStyle/>
              <a:p>
                <a:pPr>
                  <a:defRPr sz="1200"/>
                </a:pPr>
                <a:r>
                  <a:rPr lang="en-US" sz="1200" dirty="0" smtClean="0"/>
                  <a:t>Tearing strength [</a:t>
                </a:r>
                <a:r>
                  <a:rPr lang="en-US" sz="1200" dirty="0" err="1" smtClean="0"/>
                  <a:t>cN</a:t>
                </a:r>
                <a:r>
                  <a:rPr lang="en-US" sz="1200" dirty="0" smtClean="0"/>
                  <a:t>]</a:t>
                </a:r>
                <a:endParaRPr lang="en-US" sz="1200" dirty="0"/>
              </a:p>
            </c:rich>
          </c:tx>
          <c:layout>
            <c:manualLayout>
              <c:xMode val="edge"/>
              <c:yMode val="edge"/>
              <c:x val="1.9652235188809063E-2"/>
              <c:y val="0.11629190676217666"/>
            </c:manualLayout>
          </c:layout>
        </c:title>
        <c:numFmt formatCode="General" sourceLinked="1"/>
        <c:tickLblPos val="nextTo"/>
        <c:crossAx val="131320832"/>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th-TH"/>
  <c:chart>
    <c:plotArea>
      <c:layout>
        <c:manualLayout>
          <c:layoutTarget val="inner"/>
          <c:xMode val="edge"/>
          <c:yMode val="edge"/>
          <c:x val="9.49884076990377E-2"/>
          <c:y val="1.7123869549972252E-2"/>
          <c:w val="0.76055154564012861"/>
          <c:h val="0.90110590828957726"/>
        </c:manualLayout>
      </c:layout>
      <c:barChart>
        <c:barDir val="col"/>
        <c:grouping val="clustered"/>
        <c:ser>
          <c:idx val="0"/>
          <c:order val="0"/>
          <c:tx>
            <c:strRef>
              <c:f>ไผ่เฮี้ยะ!$B$2</c:f>
              <c:strCache>
                <c:ptCount val="1"/>
                <c:pt idx="0">
                  <c:v>%yield</c:v>
                </c:pt>
              </c:strCache>
            </c:strRef>
          </c:tx>
          <c:cat>
            <c:strRef>
              <c:f>ไผ่เฮี้ยะ!$A$3:$A$7</c:f>
              <c:strCache>
                <c:ptCount val="5"/>
                <c:pt idx="0">
                  <c:v>%water content</c:v>
                </c:pt>
                <c:pt idx="1">
                  <c:v>5</c:v>
                </c:pt>
                <c:pt idx="2">
                  <c:v>10</c:v>
                </c:pt>
                <c:pt idx="3">
                  <c:v>15</c:v>
                </c:pt>
                <c:pt idx="4">
                  <c:v>20</c:v>
                </c:pt>
              </c:strCache>
            </c:strRef>
          </c:cat>
          <c:val>
            <c:numRef>
              <c:f>ไผ่เฮี้ยะ!$B$3:$B$7</c:f>
              <c:numCache>
                <c:formatCode>General</c:formatCode>
                <c:ptCount val="5"/>
                <c:pt idx="0">
                  <c:v>0</c:v>
                </c:pt>
                <c:pt idx="1">
                  <c:v>45.83</c:v>
                </c:pt>
                <c:pt idx="2">
                  <c:v>44.03</c:v>
                </c:pt>
                <c:pt idx="3">
                  <c:v>42.879999999999995</c:v>
                </c:pt>
                <c:pt idx="4">
                  <c:v>41.720000000000013</c:v>
                </c:pt>
              </c:numCache>
            </c:numRef>
          </c:val>
        </c:ser>
        <c:ser>
          <c:idx val="1"/>
          <c:order val="1"/>
          <c:tx>
            <c:strRef>
              <c:f>ไผ่เฮี้ยะ!$C$2</c:f>
              <c:strCache>
                <c:ptCount val="1"/>
                <c:pt idx="0">
                  <c:v>%Kappa number</c:v>
                </c:pt>
              </c:strCache>
            </c:strRef>
          </c:tx>
          <c:cat>
            <c:strRef>
              <c:f>ไผ่เฮี้ยะ!$A$3:$A$7</c:f>
              <c:strCache>
                <c:ptCount val="5"/>
                <c:pt idx="0">
                  <c:v>%water content</c:v>
                </c:pt>
                <c:pt idx="1">
                  <c:v>5</c:v>
                </c:pt>
                <c:pt idx="2">
                  <c:v>10</c:v>
                </c:pt>
                <c:pt idx="3">
                  <c:v>15</c:v>
                </c:pt>
                <c:pt idx="4">
                  <c:v>20</c:v>
                </c:pt>
              </c:strCache>
            </c:strRef>
          </c:cat>
          <c:val>
            <c:numRef>
              <c:f>ไผ่เฮี้ยะ!$C$3:$C$7</c:f>
              <c:numCache>
                <c:formatCode>General</c:formatCode>
                <c:ptCount val="5"/>
                <c:pt idx="0">
                  <c:v>0</c:v>
                </c:pt>
                <c:pt idx="1">
                  <c:v>36.21</c:v>
                </c:pt>
                <c:pt idx="2">
                  <c:v>26.37</c:v>
                </c:pt>
                <c:pt idx="3">
                  <c:v>22.6</c:v>
                </c:pt>
                <c:pt idx="4">
                  <c:v>14.17</c:v>
                </c:pt>
              </c:numCache>
            </c:numRef>
          </c:val>
        </c:ser>
        <c:ser>
          <c:idx val="2"/>
          <c:order val="2"/>
          <c:tx>
            <c:strRef>
              <c:f>ไผ่เฮี้ยะ!$D$2</c:f>
              <c:strCache>
                <c:ptCount val="1"/>
                <c:pt idx="0">
                  <c:v>%Brightness</c:v>
                </c:pt>
              </c:strCache>
            </c:strRef>
          </c:tx>
          <c:cat>
            <c:strRef>
              <c:f>ไผ่เฮี้ยะ!$A$3:$A$7</c:f>
              <c:strCache>
                <c:ptCount val="5"/>
                <c:pt idx="0">
                  <c:v>%water content</c:v>
                </c:pt>
                <c:pt idx="1">
                  <c:v>5</c:v>
                </c:pt>
                <c:pt idx="2">
                  <c:v>10</c:v>
                </c:pt>
                <c:pt idx="3">
                  <c:v>15</c:v>
                </c:pt>
                <c:pt idx="4">
                  <c:v>20</c:v>
                </c:pt>
              </c:strCache>
            </c:strRef>
          </c:cat>
          <c:val>
            <c:numRef>
              <c:f>ไผ่เฮี้ยะ!$D$3:$D$7</c:f>
              <c:numCache>
                <c:formatCode>General</c:formatCode>
                <c:ptCount val="5"/>
                <c:pt idx="0">
                  <c:v>0</c:v>
                </c:pt>
                <c:pt idx="1">
                  <c:v>12.6</c:v>
                </c:pt>
                <c:pt idx="2">
                  <c:v>13.6</c:v>
                </c:pt>
                <c:pt idx="3">
                  <c:v>15.4</c:v>
                </c:pt>
                <c:pt idx="4">
                  <c:v>14.4</c:v>
                </c:pt>
              </c:numCache>
            </c:numRef>
          </c:val>
        </c:ser>
        <c:axId val="95356416"/>
        <c:axId val="95357952"/>
      </c:barChart>
      <c:catAx>
        <c:axId val="95356416"/>
        <c:scaling>
          <c:orientation val="minMax"/>
        </c:scaling>
        <c:axPos val="b"/>
        <c:tickLblPos val="nextTo"/>
        <c:crossAx val="95357952"/>
        <c:crosses val="autoZero"/>
        <c:auto val="1"/>
        <c:lblAlgn val="ctr"/>
        <c:lblOffset val="100"/>
      </c:catAx>
      <c:valAx>
        <c:axId val="95357952"/>
        <c:scaling>
          <c:orientation val="minMax"/>
        </c:scaling>
        <c:axPos val="l"/>
        <c:majorGridlines/>
        <c:numFmt formatCode="General" sourceLinked="1"/>
        <c:tickLblPos val="nextTo"/>
        <c:crossAx val="95356416"/>
        <c:crosses val="autoZero"/>
        <c:crossBetween val="between"/>
      </c:valAx>
    </c:plotArea>
    <c:legend>
      <c:legendPos val="r"/>
      <c:layout/>
    </c:legend>
    <c:plotVisOnly val="1"/>
  </c:chart>
  <c:externalData r:id="rId1"/>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th-TH"/>
  <c:chart>
    <c:plotArea>
      <c:layout>
        <c:manualLayout>
          <c:layoutTarget val="inner"/>
          <c:xMode val="edge"/>
          <c:yMode val="edge"/>
          <c:x val="0.17263571208600464"/>
          <c:y val="0.13764039846697851"/>
          <c:w val="0.64703864262332011"/>
          <c:h val="0.75450664120185418"/>
        </c:manualLayout>
      </c:layout>
      <c:barChart>
        <c:barDir val="col"/>
        <c:grouping val="clustered"/>
        <c:ser>
          <c:idx val="0"/>
          <c:order val="0"/>
          <c:tx>
            <c:strRef>
              <c:f>ไผ่เฮี้ยะ!$B$77</c:f>
              <c:strCache>
                <c:ptCount val="1"/>
                <c:pt idx="0">
                  <c:v>%Yield</c:v>
                </c:pt>
              </c:strCache>
            </c:strRef>
          </c:tx>
          <c:cat>
            <c:strRef>
              <c:f>ไผ่เฮี้ยะ!$A$78:$A$82</c:f>
              <c:strCache>
                <c:ptCount val="5"/>
                <c:pt idx="0">
                  <c:v>%Active alkali</c:v>
                </c:pt>
                <c:pt idx="1">
                  <c:v>14</c:v>
                </c:pt>
                <c:pt idx="2">
                  <c:v>16</c:v>
                </c:pt>
                <c:pt idx="3">
                  <c:v>18</c:v>
                </c:pt>
                <c:pt idx="4">
                  <c:v>20</c:v>
                </c:pt>
              </c:strCache>
            </c:strRef>
          </c:cat>
          <c:val>
            <c:numRef>
              <c:f>ไผ่เฮี้ยะ!$B$78:$B$82</c:f>
              <c:numCache>
                <c:formatCode>General</c:formatCode>
                <c:ptCount val="5"/>
                <c:pt idx="0">
                  <c:v>0</c:v>
                </c:pt>
                <c:pt idx="1">
                  <c:v>52.230000000000011</c:v>
                </c:pt>
                <c:pt idx="2">
                  <c:v>43.92</c:v>
                </c:pt>
                <c:pt idx="3">
                  <c:v>41.18</c:v>
                </c:pt>
                <c:pt idx="4">
                  <c:v>42.63</c:v>
                </c:pt>
              </c:numCache>
            </c:numRef>
          </c:val>
        </c:ser>
        <c:ser>
          <c:idx val="1"/>
          <c:order val="1"/>
          <c:tx>
            <c:strRef>
              <c:f>ไผ่เฮี้ยะ!$C$77</c:f>
              <c:strCache>
                <c:ptCount val="1"/>
                <c:pt idx="0">
                  <c:v>%Kappa number</c:v>
                </c:pt>
              </c:strCache>
            </c:strRef>
          </c:tx>
          <c:cat>
            <c:strRef>
              <c:f>ไผ่เฮี้ยะ!$A$78:$A$82</c:f>
              <c:strCache>
                <c:ptCount val="5"/>
                <c:pt idx="0">
                  <c:v>%Active alkali</c:v>
                </c:pt>
                <c:pt idx="1">
                  <c:v>14</c:v>
                </c:pt>
                <c:pt idx="2">
                  <c:v>16</c:v>
                </c:pt>
                <c:pt idx="3">
                  <c:v>18</c:v>
                </c:pt>
                <c:pt idx="4">
                  <c:v>20</c:v>
                </c:pt>
              </c:strCache>
            </c:strRef>
          </c:cat>
          <c:val>
            <c:numRef>
              <c:f>ไผ่เฮี้ยะ!$C$78:$C$82</c:f>
              <c:numCache>
                <c:formatCode>General</c:formatCode>
                <c:ptCount val="5"/>
                <c:pt idx="0">
                  <c:v>0</c:v>
                </c:pt>
                <c:pt idx="1">
                  <c:v>74.540000000000006</c:v>
                </c:pt>
                <c:pt idx="2">
                  <c:v>23.439999999999987</c:v>
                </c:pt>
                <c:pt idx="3">
                  <c:v>16.91</c:v>
                </c:pt>
                <c:pt idx="4">
                  <c:v>11.3</c:v>
                </c:pt>
              </c:numCache>
            </c:numRef>
          </c:val>
        </c:ser>
        <c:ser>
          <c:idx val="2"/>
          <c:order val="2"/>
          <c:tx>
            <c:strRef>
              <c:f>ไผ่เฮี้ยะ!$D$77</c:f>
              <c:strCache>
                <c:ptCount val="1"/>
                <c:pt idx="0">
                  <c:v>%Brightness</c:v>
                </c:pt>
              </c:strCache>
            </c:strRef>
          </c:tx>
          <c:cat>
            <c:strRef>
              <c:f>ไผ่เฮี้ยะ!$A$78:$A$82</c:f>
              <c:strCache>
                <c:ptCount val="5"/>
                <c:pt idx="0">
                  <c:v>%Active alkali</c:v>
                </c:pt>
                <c:pt idx="1">
                  <c:v>14</c:v>
                </c:pt>
                <c:pt idx="2">
                  <c:v>16</c:v>
                </c:pt>
                <c:pt idx="3">
                  <c:v>18</c:v>
                </c:pt>
                <c:pt idx="4">
                  <c:v>20</c:v>
                </c:pt>
              </c:strCache>
            </c:strRef>
          </c:cat>
          <c:val>
            <c:numRef>
              <c:f>ไผ่เฮี้ยะ!$D$78:$D$82</c:f>
              <c:numCache>
                <c:formatCode>General</c:formatCode>
                <c:ptCount val="5"/>
                <c:pt idx="0">
                  <c:v>0</c:v>
                </c:pt>
                <c:pt idx="1">
                  <c:v>11.1</c:v>
                </c:pt>
                <c:pt idx="2">
                  <c:v>21.6</c:v>
                </c:pt>
                <c:pt idx="3">
                  <c:v>26.6</c:v>
                </c:pt>
                <c:pt idx="4">
                  <c:v>29.6</c:v>
                </c:pt>
              </c:numCache>
            </c:numRef>
          </c:val>
        </c:ser>
        <c:axId val="94806400"/>
        <c:axId val="94807936"/>
      </c:barChart>
      <c:catAx>
        <c:axId val="94806400"/>
        <c:scaling>
          <c:orientation val="minMax"/>
        </c:scaling>
        <c:axPos val="b"/>
        <c:tickLblPos val="nextTo"/>
        <c:crossAx val="94807936"/>
        <c:crossesAt val="0"/>
        <c:auto val="1"/>
        <c:lblAlgn val="ctr"/>
        <c:lblOffset val="100"/>
      </c:catAx>
      <c:valAx>
        <c:axId val="94807936"/>
        <c:scaling>
          <c:orientation val="minMax"/>
        </c:scaling>
        <c:axPos val="l"/>
        <c:majorGridlines/>
        <c:numFmt formatCode="General" sourceLinked="1"/>
        <c:tickLblPos val="nextTo"/>
        <c:crossAx val="94806400"/>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dirty="0" smtClean="0"/>
              <a:t>Sulfate pulping of bamboo</a:t>
            </a:r>
            <a:endParaRPr lang="en-US" dirty="0"/>
          </a:p>
        </c:rich>
      </c:tx>
      <c:layout>
        <c:manualLayout>
          <c:xMode val="edge"/>
          <c:yMode val="edge"/>
          <c:x val="0.27693642715023686"/>
          <c:y val="0"/>
        </c:manualLayout>
      </c:layout>
    </c:title>
    <c:plotArea>
      <c:layout>
        <c:manualLayout>
          <c:layoutTarget val="inner"/>
          <c:xMode val="edge"/>
          <c:yMode val="edge"/>
          <c:x val="6.9400425350750333E-2"/>
          <c:y val="5.9241123752150945E-2"/>
          <c:w val="0.65084366190337695"/>
          <c:h val="0.80738463836315311"/>
        </c:manualLayout>
      </c:layout>
      <c:scatterChart>
        <c:scatterStyle val="lineMarker"/>
        <c:ser>
          <c:idx val="0"/>
          <c:order val="0"/>
          <c:tx>
            <c:strRef>
              <c:f>Sheet1!$B$1</c:f>
              <c:strCache>
                <c:ptCount val="1"/>
                <c:pt idx="0">
                  <c:v>% YIELD</c:v>
                </c:pt>
              </c:strCache>
            </c:strRef>
          </c:tx>
          <c:marker>
            <c:symbol val="none"/>
          </c:marker>
          <c:xVal>
            <c:numRef>
              <c:f>Sheet1!$A$2:$A$5</c:f>
              <c:numCache>
                <c:formatCode>General</c:formatCode>
                <c:ptCount val="4"/>
                <c:pt idx="0">
                  <c:v>14</c:v>
                </c:pt>
                <c:pt idx="1">
                  <c:v>16</c:v>
                </c:pt>
                <c:pt idx="2">
                  <c:v>18</c:v>
                </c:pt>
                <c:pt idx="3">
                  <c:v>20</c:v>
                </c:pt>
              </c:numCache>
            </c:numRef>
          </c:xVal>
          <c:yVal>
            <c:numRef>
              <c:f>Sheet1!$B$2:$B$5</c:f>
              <c:numCache>
                <c:formatCode>General</c:formatCode>
                <c:ptCount val="4"/>
                <c:pt idx="0">
                  <c:v>52.230000000000011</c:v>
                </c:pt>
                <c:pt idx="1">
                  <c:v>43.92</c:v>
                </c:pt>
                <c:pt idx="2">
                  <c:v>41.18</c:v>
                </c:pt>
                <c:pt idx="3">
                  <c:v>42.63</c:v>
                </c:pt>
              </c:numCache>
            </c:numRef>
          </c:yVal>
        </c:ser>
        <c:ser>
          <c:idx val="1"/>
          <c:order val="1"/>
          <c:tx>
            <c:strRef>
              <c:f>Sheet1!$C$1</c:f>
              <c:strCache>
                <c:ptCount val="1"/>
                <c:pt idx="0">
                  <c:v>% Kappa number</c:v>
                </c:pt>
              </c:strCache>
            </c:strRef>
          </c:tx>
          <c:marker>
            <c:symbol val="none"/>
          </c:marker>
          <c:xVal>
            <c:numRef>
              <c:f>Sheet1!$A$2:$A$5</c:f>
              <c:numCache>
                <c:formatCode>General</c:formatCode>
                <c:ptCount val="4"/>
                <c:pt idx="0">
                  <c:v>14</c:v>
                </c:pt>
                <c:pt idx="1">
                  <c:v>16</c:v>
                </c:pt>
                <c:pt idx="2">
                  <c:v>18</c:v>
                </c:pt>
                <c:pt idx="3">
                  <c:v>20</c:v>
                </c:pt>
              </c:numCache>
            </c:numRef>
          </c:xVal>
          <c:yVal>
            <c:numRef>
              <c:f>Sheet1!$C$2:$C$5</c:f>
              <c:numCache>
                <c:formatCode>General</c:formatCode>
                <c:ptCount val="4"/>
                <c:pt idx="0">
                  <c:v>74.540000000000006</c:v>
                </c:pt>
                <c:pt idx="1">
                  <c:v>23.439999999999987</c:v>
                </c:pt>
                <c:pt idx="2">
                  <c:v>16.91</c:v>
                </c:pt>
                <c:pt idx="3">
                  <c:v>11.3</c:v>
                </c:pt>
              </c:numCache>
            </c:numRef>
          </c:yVal>
        </c:ser>
        <c:ser>
          <c:idx val="2"/>
          <c:order val="2"/>
          <c:tx>
            <c:strRef>
              <c:f>Sheet1!$D$1</c:f>
              <c:strCache>
                <c:ptCount val="1"/>
                <c:pt idx="0">
                  <c:v>% Brightness</c:v>
                </c:pt>
              </c:strCache>
            </c:strRef>
          </c:tx>
          <c:marker>
            <c:symbol val="none"/>
          </c:marker>
          <c:xVal>
            <c:numRef>
              <c:f>Sheet1!$A$2:$A$5</c:f>
              <c:numCache>
                <c:formatCode>General</c:formatCode>
                <c:ptCount val="4"/>
                <c:pt idx="0">
                  <c:v>14</c:v>
                </c:pt>
                <c:pt idx="1">
                  <c:v>16</c:v>
                </c:pt>
                <c:pt idx="2">
                  <c:v>18</c:v>
                </c:pt>
                <c:pt idx="3">
                  <c:v>20</c:v>
                </c:pt>
              </c:numCache>
            </c:numRef>
          </c:xVal>
          <c:yVal>
            <c:numRef>
              <c:f>Sheet1!$D$2:$D$5</c:f>
              <c:numCache>
                <c:formatCode>General</c:formatCode>
                <c:ptCount val="4"/>
                <c:pt idx="0">
                  <c:v>11.1</c:v>
                </c:pt>
                <c:pt idx="1">
                  <c:v>21.6</c:v>
                </c:pt>
                <c:pt idx="2">
                  <c:v>26.6</c:v>
                </c:pt>
                <c:pt idx="3">
                  <c:v>29.6</c:v>
                </c:pt>
              </c:numCache>
            </c:numRef>
          </c:yVal>
        </c:ser>
        <c:axId val="123495552"/>
        <c:axId val="128205568"/>
      </c:scatterChart>
      <c:valAx>
        <c:axId val="123495552"/>
        <c:scaling>
          <c:orientation val="minMax"/>
        </c:scaling>
        <c:axPos val="b"/>
        <c:title>
          <c:tx>
            <c:rich>
              <a:bodyPr/>
              <a:lstStyle/>
              <a:p>
                <a:pPr>
                  <a:defRPr/>
                </a:pPr>
                <a:r>
                  <a:rPr lang="en-US" dirty="0" smtClean="0"/>
                  <a:t>% Active alkali</a:t>
                </a:r>
                <a:endParaRPr lang="en-US" dirty="0"/>
              </a:p>
            </c:rich>
          </c:tx>
          <c:layout/>
        </c:title>
        <c:numFmt formatCode="General" sourceLinked="1"/>
        <c:tickLblPos val="nextTo"/>
        <c:crossAx val="128205568"/>
        <c:crosses val="autoZero"/>
        <c:crossBetween val="midCat"/>
      </c:valAx>
      <c:valAx>
        <c:axId val="128205568"/>
        <c:scaling>
          <c:orientation val="minMax"/>
        </c:scaling>
        <c:axPos val="l"/>
        <c:majorGridlines/>
        <c:numFmt formatCode="General" sourceLinked="1"/>
        <c:tickLblPos val="nextTo"/>
        <c:crossAx val="123495552"/>
        <c:crosses val="autoZero"/>
        <c:crossBetween val="midCat"/>
      </c:valAx>
    </c:plotArea>
    <c:legend>
      <c:legendPos val="r"/>
      <c:layout/>
    </c:legend>
    <c:plotVisOnly val="1"/>
  </c:chart>
  <c:txPr>
    <a:bodyPr/>
    <a:lstStyle/>
    <a:p>
      <a:pPr>
        <a:defRPr sz="1800"/>
      </a:pPr>
      <a:endParaRPr lang="th-TH"/>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th-TH"/>
  <c:chart>
    <c:plotArea>
      <c:layout>
        <c:manualLayout>
          <c:layoutTarget val="inner"/>
          <c:xMode val="edge"/>
          <c:yMode val="edge"/>
          <c:x val="9.3570096115734719E-2"/>
          <c:y val="4.6994463397498187E-2"/>
          <c:w val="0.49701757506185279"/>
          <c:h val="0.67776394886123059"/>
        </c:manualLayout>
      </c:layout>
      <c:barChart>
        <c:barDir val="col"/>
        <c:grouping val="clustered"/>
        <c:ser>
          <c:idx val="0"/>
          <c:order val="0"/>
          <c:tx>
            <c:strRef>
              <c:f>ไผ่เฮี้ยะ!$B$143:$B$144</c:f>
              <c:strCache>
                <c:ptCount val="1"/>
                <c:pt idx="0">
                  <c:v>wood per liquor ratio=1:4</c:v>
                </c:pt>
              </c:strCache>
            </c:strRef>
          </c:tx>
          <c:cat>
            <c:strRef>
              <c:f>ไผ่เฮี้ยะ!$A$145:$A$149</c:f>
              <c:strCache>
                <c:ptCount val="5"/>
                <c:pt idx="0">
                  <c:v>%sodium hydroxide solution</c:v>
                </c:pt>
                <c:pt idx="1">
                  <c:v>10</c:v>
                </c:pt>
                <c:pt idx="2">
                  <c:v>15</c:v>
                </c:pt>
                <c:pt idx="3">
                  <c:v>20</c:v>
                </c:pt>
                <c:pt idx="4">
                  <c:v>25</c:v>
                </c:pt>
              </c:strCache>
            </c:strRef>
          </c:cat>
          <c:val>
            <c:numRef>
              <c:f>ไผ่เฮี้ยะ!$B$145:$B$149</c:f>
              <c:numCache>
                <c:formatCode>General</c:formatCode>
                <c:ptCount val="5"/>
                <c:pt idx="0">
                  <c:v>0</c:v>
                </c:pt>
                <c:pt idx="1">
                  <c:v>31.97</c:v>
                </c:pt>
                <c:pt idx="2">
                  <c:v>37.449999999999996</c:v>
                </c:pt>
                <c:pt idx="3">
                  <c:v>32.92</c:v>
                </c:pt>
                <c:pt idx="4">
                  <c:v>32.849999999999994</c:v>
                </c:pt>
              </c:numCache>
            </c:numRef>
          </c:val>
        </c:ser>
        <c:ser>
          <c:idx val="1"/>
          <c:order val="1"/>
          <c:tx>
            <c:strRef>
              <c:f>ไผ่เฮี้ยะ!$D$143:$D$144</c:f>
              <c:strCache>
                <c:ptCount val="1"/>
                <c:pt idx="0">
                  <c:v>wood per liquor ratio=1:3</c:v>
                </c:pt>
              </c:strCache>
            </c:strRef>
          </c:tx>
          <c:cat>
            <c:strRef>
              <c:f>ไผ่เฮี้ยะ!$A$145:$A$149</c:f>
              <c:strCache>
                <c:ptCount val="5"/>
                <c:pt idx="0">
                  <c:v>%sodium hydroxide solution</c:v>
                </c:pt>
                <c:pt idx="1">
                  <c:v>10</c:v>
                </c:pt>
                <c:pt idx="2">
                  <c:v>15</c:v>
                </c:pt>
                <c:pt idx="3">
                  <c:v>20</c:v>
                </c:pt>
                <c:pt idx="4">
                  <c:v>25</c:v>
                </c:pt>
              </c:strCache>
            </c:strRef>
          </c:cat>
          <c:val>
            <c:numRef>
              <c:f>ไผ่เฮี้ยะ!$C$145:$C$149</c:f>
              <c:numCache>
                <c:formatCode>General</c:formatCode>
                <c:ptCount val="5"/>
                <c:pt idx="0">
                  <c:v>0</c:v>
                </c:pt>
                <c:pt idx="1">
                  <c:v>42.3</c:v>
                </c:pt>
                <c:pt idx="2">
                  <c:v>35.520000000000003</c:v>
                </c:pt>
                <c:pt idx="3">
                  <c:v>34.130000000000003</c:v>
                </c:pt>
                <c:pt idx="4">
                  <c:v>33.5</c:v>
                </c:pt>
              </c:numCache>
            </c:numRef>
          </c:val>
        </c:ser>
        <c:axId val="70447488"/>
        <c:axId val="70449024"/>
      </c:barChart>
      <c:catAx>
        <c:axId val="70447488"/>
        <c:scaling>
          <c:orientation val="minMax"/>
        </c:scaling>
        <c:axPos val="b"/>
        <c:numFmt formatCode="General" sourceLinked="1"/>
        <c:tickLblPos val="nextTo"/>
        <c:txPr>
          <a:bodyPr/>
          <a:lstStyle/>
          <a:p>
            <a:pPr>
              <a:defRPr sz="1000" baseline="0"/>
            </a:pPr>
            <a:endParaRPr lang="th-TH"/>
          </a:p>
        </c:txPr>
        <c:crossAx val="70449024"/>
        <c:crosses val="autoZero"/>
        <c:auto val="1"/>
        <c:lblAlgn val="ctr"/>
        <c:lblOffset val="100"/>
      </c:catAx>
      <c:valAx>
        <c:axId val="70449024"/>
        <c:scaling>
          <c:orientation val="minMax"/>
        </c:scaling>
        <c:axPos val="l"/>
        <c:majorGridlines/>
        <c:numFmt formatCode="General" sourceLinked="1"/>
        <c:tickLblPos val="nextTo"/>
        <c:crossAx val="70447488"/>
        <c:crosses val="autoZero"/>
        <c:crossBetween val="between"/>
      </c:valAx>
    </c:plotArea>
    <c:plotVisOnly val="1"/>
    <c:dispBlanksAs val="gap"/>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th-TH"/>
  <c:chart>
    <c:plotArea>
      <c:layout>
        <c:manualLayout>
          <c:layoutTarget val="inner"/>
          <c:xMode val="edge"/>
          <c:yMode val="edge"/>
          <c:x val="0.21452901720618256"/>
          <c:y val="5.2308691095592462E-2"/>
          <c:w val="0.49598263180066593"/>
          <c:h val="0.69381402037390005"/>
        </c:manualLayout>
      </c:layout>
      <c:barChart>
        <c:barDir val="col"/>
        <c:grouping val="clustered"/>
        <c:ser>
          <c:idx val="0"/>
          <c:order val="0"/>
          <c:tx>
            <c:strRef>
              <c:f>ไผ่เฮี้ยะ!$G$143:$G$144</c:f>
              <c:strCache>
                <c:ptCount val="1"/>
                <c:pt idx="0">
                  <c:v>wood per liquor ratio=1:4</c:v>
                </c:pt>
              </c:strCache>
            </c:strRef>
          </c:tx>
          <c:cat>
            <c:strRef>
              <c:f>ไผ่เฮี้ยะ!$F$145:$F$149</c:f>
              <c:strCache>
                <c:ptCount val="5"/>
                <c:pt idx="0">
                  <c:v>%sodium hydroxide solution</c:v>
                </c:pt>
                <c:pt idx="1">
                  <c:v>10</c:v>
                </c:pt>
                <c:pt idx="2">
                  <c:v>15</c:v>
                </c:pt>
                <c:pt idx="3">
                  <c:v>20</c:v>
                </c:pt>
                <c:pt idx="4">
                  <c:v>25</c:v>
                </c:pt>
              </c:strCache>
            </c:strRef>
          </c:cat>
          <c:val>
            <c:numRef>
              <c:f>ไผ่เฮี้ยะ!$G$145:$G$149</c:f>
              <c:numCache>
                <c:formatCode>General</c:formatCode>
                <c:ptCount val="5"/>
                <c:pt idx="0">
                  <c:v>0</c:v>
                </c:pt>
                <c:pt idx="1">
                  <c:v>29.6</c:v>
                </c:pt>
                <c:pt idx="2">
                  <c:v>28.35</c:v>
                </c:pt>
                <c:pt idx="3">
                  <c:v>26.5</c:v>
                </c:pt>
                <c:pt idx="4">
                  <c:v>29.7</c:v>
                </c:pt>
              </c:numCache>
            </c:numRef>
          </c:val>
        </c:ser>
        <c:ser>
          <c:idx val="1"/>
          <c:order val="1"/>
          <c:tx>
            <c:strRef>
              <c:f>ไผ่เฮี้ยะ!$H$143:$H$144</c:f>
              <c:strCache>
                <c:ptCount val="1"/>
                <c:pt idx="0">
                  <c:v>wood per liquor ratio=1:3</c:v>
                </c:pt>
              </c:strCache>
            </c:strRef>
          </c:tx>
          <c:cat>
            <c:strRef>
              <c:f>ไผ่เฮี้ยะ!$F$145:$F$149</c:f>
              <c:strCache>
                <c:ptCount val="5"/>
                <c:pt idx="0">
                  <c:v>%sodium hydroxide solution</c:v>
                </c:pt>
                <c:pt idx="1">
                  <c:v>10</c:v>
                </c:pt>
                <c:pt idx="2">
                  <c:v>15</c:v>
                </c:pt>
                <c:pt idx="3">
                  <c:v>20</c:v>
                </c:pt>
                <c:pt idx="4">
                  <c:v>25</c:v>
                </c:pt>
              </c:strCache>
            </c:strRef>
          </c:cat>
          <c:val>
            <c:numRef>
              <c:f>ไผ่เฮี้ยะ!$H$145:$H$149</c:f>
              <c:numCache>
                <c:formatCode>General</c:formatCode>
                <c:ptCount val="5"/>
                <c:pt idx="0">
                  <c:v>0</c:v>
                </c:pt>
                <c:pt idx="1">
                  <c:v>31.29</c:v>
                </c:pt>
                <c:pt idx="2">
                  <c:v>22.310000000000031</c:v>
                </c:pt>
                <c:pt idx="3">
                  <c:v>25.759999999999987</c:v>
                </c:pt>
                <c:pt idx="4">
                  <c:v>31.16</c:v>
                </c:pt>
              </c:numCache>
            </c:numRef>
          </c:val>
        </c:ser>
        <c:axId val="70666496"/>
        <c:axId val="70676480"/>
      </c:barChart>
      <c:catAx>
        <c:axId val="70666496"/>
        <c:scaling>
          <c:orientation val="minMax"/>
        </c:scaling>
        <c:axPos val="b"/>
        <c:numFmt formatCode="General" sourceLinked="1"/>
        <c:tickLblPos val="nextTo"/>
        <c:txPr>
          <a:bodyPr rot="0" vert="horz"/>
          <a:lstStyle/>
          <a:p>
            <a:pPr>
              <a:defRPr sz="1000" baseline="0"/>
            </a:pPr>
            <a:endParaRPr lang="th-TH"/>
          </a:p>
        </c:txPr>
        <c:crossAx val="70676480"/>
        <c:crosses val="autoZero"/>
        <c:auto val="1"/>
        <c:lblAlgn val="ctr"/>
        <c:lblOffset val="100"/>
      </c:catAx>
      <c:valAx>
        <c:axId val="70676480"/>
        <c:scaling>
          <c:orientation val="minMax"/>
        </c:scaling>
        <c:axPos val="l"/>
        <c:majorGridlines/>
        <c:numFmt formatCode="General" sourceLinked="1"/>
        <c:tickLblPos val="nextTo"/>
        <c:crossAx val="70666496"/>
        <c:crosses val="autoZero"/>
        <c:crossBetween val="between"/>
      </c:valAx>
    </c:plotArea>
    <c:legend>
      <c:legendPos val="r"/>
      <c:layout>
        <c:manualLayout>
          <c:xMode val="edge"/>
          <c:yMode val="edge"/>
          <c:x val="0.68919767535905474"/>
          <c:y val="0.33773484089467842"/>
          <c:w val="0.30833327932774568"/>
          <c:h val="0.23611106083003991"/>
        </c:manualLayout>
      </c:layout>
      <c:txPr>
        <a:bodyPr/>
        <a:lstStyle/>
        <a:p>
          <a:pPr>
            <a:defRPr sz="1010" baseline="0"/>
          </a:pPr>
          <a:endParaRPr lang="th-TH"/>
        </a:p>
      </c:txPr>
    </c:legend>
    <c:plotVisOnly val="1"/>
    <c:dispBlanksAs val="gap"/>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th-TH"/>
  <c:chart>
    <c:plotArea>
      <c:layout>
        <c:manualLayout>
          <c:layoutTarget val="inner"/>
          <c:xMode val="edge"/>
          <c:yMode val="edge"/>
          <c:x val="0.17093261323025785"/>
          <c:y val="4.3512181283024233E-2"/>
          <c:w val="0.52913753064818503"/>
          <c:h val="0.68904847983496231"/>
        </c:manualLayout>
      </c:layout>
      <c:barChart>
        <c:barDir val="col"/>
        <c:grouping val="clustered"/>
        <c:ser>
          <c:idx val="0"/>
          <c:order val="0"/>
          <c:tx>
            <c:strRef>
              <c:f>ไผ่เฮี้ยะ!$J$143:$J$144</c:f>
              <c:strCache>
                <c:ptCount val="1"/>
                <c:pt idx="0">
                  <c:v>wood per liqour ratio=1:4</c:v>
                </c:pt>
              </c:strCache>
            </c:strRef>
          </c:tx>
          <c:cat>
            <c:strRef>
              <c:f>ไผ่เฮี้ยะ!$I$145:$I$149</c:f>
              <c:strCache>
                <c:ptCount val="5"/>
                <c:pt idx="0">
                  <c:v>%sodium hydroxide solution</c:v>
                </c:pt>
                <c:pt idx="1">
                  <c:v>10</c:v>
                </c:pt>
                <c:pt idx="2">
                  <c:v>15</c:v>
                </c:pt>
                <c:pt idx="3">
                  <c:v>20</c:v>
                </c:pt>
                <c:pt idx="4">
                  <c:v>25</c:v>
                </c:pt>
              </c:strCache>
            </c:strRef>
          </c:cat>
          <c:val>
            <c:numRef>
              <c:f>ไผ่เฮี้ยะ!$J$145:$J$149</c:f>
              <c:numCache>
                <c:formatCode>General</c:formatCode>
                <c:ptCount val="5"/>
                <c:pt idx="0">
                  <c:v>0</c:v>
                </c:pt>
                <c:pt idx="1">
                  <c:v>21.8</c:v>
                </c:pt>
                <c:pt idx="2">
                  <c:v>20.2</c:v>
                </c:pt>
                <c:pt idx="3">
                  <c:v>23.1</c:v>
                </c:pt>
                <c:pt idx="4">
                  <c:v>19.100000000000001</c:v>
                </c:pt>
              </c:numCache>
            </c:numRef>
          </c:val>
        </c:ser>
        <c:ser>
          <c:idx val="1"/>
          <c:order val="1"/>
          <c:tx>
            <c:strRef>
              <c:f>ไผ่เฮี้ยะ!$K$143:$K$144</c:f>
              <c:strCache>
                <c:ptCount val="1"/>
                <c:pt idx="0">
                  <c:v>wood per liquor ratio=1:3</c:v>
                </c:pt>
              </c:strCache>
            </c:strRef>
          </c:tx>
          <c:cat>
            <c:strRef>
              <c:f>ไผ่เฮี้ยะ!$I$145:$I$149</c:f>
              <c:strCache>
                <c:ptCount val="5"/>
                <c:pt idx="0">
                  <c:v>%sodium hydroxide solution</c:v>
                </c:pt>
                <c:pt idx="1">
                  <c:v>10</c:v>
                </c:pt>
                <c:pt idx="2">
                  <c:v>15</c:v>
                </c:pt>
                <c:pt idx="3">
                  <c:v>20</c:v>
                </c:pt>
                <c:pt idx="4">
                  <c:v>25</c:v>
                </c:pt>
              </c:strCache>
            </c:strRef>
          </c:cat>
          <c:val>
            <c:numRef>
              <c:f>ไผ่เฮี้ยะ!$K$145:$K$149</c:f>
              <c:numCache>
                <c:formatCode>General</c:formatCode>
                <c:ptCount val="5"/>
                <c:pt idx="0">
                  <c:v>0</c:v>
                </c:pt>
                <c:pt idx="1">
                  <c:v>23.8</c:v>
                </c:pt>
                <c:pt idx="2">
                  <c:v>26.6</c:v>
                </c:pt>
                <c:pt idx="3">
                  <c:v>24.1</c:v>
                </c:pt>
                <c:pt idx="4">
                  <c:v>19.899999999999999</c:v>
                </c:pt>
              </c:numCache>
            </c:numRef>
          </c:val>
        </c:ser>
        <c:axId val="70729728"/>
        <c:axId val="70731264"/>
      </c:barChart>
      <c:catAx>
        <c:axId val="70729728"/>
        <c:scaling>
          <c:orientation val="minMax"/>
        </c:scaling>
        <c:axPos val="b"/>
        <c:numFmt formatCode="General" sourceLinked="1"/>
        <c:tickLblPos val="nextTo"/>
        <c:txPr>
          <a:bodyPr/>
          <a:lstStyle/>
          <a:p>
            <a:pPr>
              <a:defRPr sz="1000" baseline="0"/>
            </a:pPr>
            <a:endParaRPr lang="th-TH"/>
          </a:p>
        </c:txPr>
        <c:crossAx val="70731264"/>
        <c:crosses val="autoZero"/>
        <c:auto val="1"/>
        <c:lblAlgn val="ctr"/>
        <c:lblOffset val="100"/>
      </c:catAx>
      <c:valAx>
        <c:axId val="70731264"/>
        <c:scaling>
          <c:orientation val="minMax"/>
        </c:scaling>
        <c:axPos val="l"/>
        <c:majorGridlines/>
        <c:numFmt formatCode="General" sourceLinked="1"/>
        <c:tickLblPos val="nextTo"/>
        <c:crossAx val="70729728"/>
        <c:crosses val="autoZero"/>
        <c:crossBetween val="between"/>
      </c:valAx>
    </c:plotArea>
    <c:legend>
      <c:legendPos val="r"/>
      <c:layout>
        <c:manualLayout>
          <c:xMode val="edge"/>
          <c:yMode val="edge"/>
          <c:x val="0.67188031182974373"/>
          <c:y val="0.33501343521576005"/>
          <c:w val="0.32291673417366901"/>
          <c:h val="0.2361109919625807"/>
        </c:manualLayout>
      </c:layout>
      <c:txPr>
        <a:bodyPr/>
        <a:lstStyle/>
        <a:p>
          <a:pPr>
            <a:defRPr sz="1010" baseline="0"/>
          </a:pPr>
          <a:endParaRPr lang="th-TH"/>
        </a:p>
      </c:txPr>
    </c:legend>
    <c:plotVisOnly val="1"/>
    <c:dispBlanksAs val="gap"/>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th-TH"/>
  <c:chart>
    <c:title>
      <c:layout/>
    </c:title>
    <c:plotArea>
      <c:layout/>
      <c:barChart>
        <c:barDir val="col"/>
        <c:grouping val="clustered"/>
        <c:ser>
          <c:idx val="0"/>
          <c:order val="0"/>
          <c:tx>
            <c:strRef>
              <c:f>ไผ่ชนิดต่างๆ!$D$2</c:f>
              <c:strCache>
                <c:ptCount val="1"/>
                <c:pt idx="0">
                  <c:v>%Yield</c:v>
                </c:pt>
              </c:strCache>
            </c:strRef>
          </c:tx>
          <c:dLbls>
            <c:showVal val="1"/>
          </c:dLbls>
          <c:cat>
            <c:strRef>
              <c:f>ไผ่ชนิดต่างๆ!$C$3:$C$15</c:f>
              <c:strCache>
                <c:ptCount val="13"/>
                <c:pt idx="0">
                  <c:v>B.longispatha Kurz</c:v>
                </c:pt>
                <c:pt idx="1">
                  <c:v>B.blumeana Schult</c:v>
                </c:pt>
                <c:pt idx="2">
                  <c:v>B.nana Roxb</c:v>
                </c:pt>
                <c:pt idx="3">
                  <c:v>T. siamensis Gamble</c:v>
                </c:pt>
                <c:pt idx="4">
                  <c:v>D.membranaceus Munro</c:v>
                </c:pt>
                <c:pt idx="5">
                  <c:v>B.arundinacea Wild</c:v>
                </c:pt>
                <c:pt idx="6">
                  <c:v>D.latiflorus Munro</c:v>
                </c:pt>
                <c:pt idx="7">
                  <c:v>D.asper Backer</c:v>
                </c:pt>
                <c:pt idx="8">
                  <c:v>G.nigroclitla Kurz</c:v>
                </c:pt>
                <c:pt idx="9">
                  <c:v>B.nutans Wall</c:v>
                </c:pt>
                <c:pt idx="10">
                  <c:v>G.hasskarliana</c:v>
                </c:pt>
                <c:pt idx="11">
                  <c:v>D.latiflorus </c:v>
                </c:pt>
                <c:pt idx="12">
                  <c:v>C.virgatum Kurz</c:v>
                </c:pt>
              </c:strCache>
            </c:strRef>
          </c:cat>
          <c:val>
            <c:numRef>
              <c:f>ไผ่ชนิดต่างๆ!$D$3:$D$15</c:f>
              <c:numCache>
                <c:formatCode>General</c:formatCode>
                <c:ptCount val="13"/>
                <c:pt idx="0">
                  <c:v>39.56</c:v>
                </c:pt>
                <c:pt idx="1">
                  <c:v>41.61</c:v>
                </c:pt>
                <c:pt idx="2">
                  <c:v>41.61</c:v>
                </c:pt>
                <c:pt idx="3">
                  <c:v>41.71</c:v>
                </c:pt>
                <c:pt idx="4">
                  <c:v>41.75</c:v>
                </c:pt>
                <c:pt idx="5">
                  <c:v>41.15</c:v>
                </c:pt>
                <c:pt idx="6">
                  <c:v>35.809999999999995</c:v>
                </c:pt>
                <c:pt idx="7">
                  <c:v>37.870000000000005</c:v>
                </c:pt>
                <c:pt idx="8">
                  <c:v>37.700000000000003</c:v>
                </c:pt>
                <c:pt idx="9">
                  <c:v>36.790000000000013</c:v>
                </c:pt>
                <c:pt idx="10">
                  <c:v>43.349999999999994</c:v>
                </c:pt>
                <c:pt idx="11">
                  <c:v>34.339999999999996</c:v>
                </c:pt>
                <c:pt idx="12">
                  <c:v>42.3</c:v>
                </c:pt>
              </c:numCache>
            </c:numRef>
          </c:val>
        </c:ser>
        <c:axId val="70518272"/>
        <c:axId val="70678784"/>
      </c:barChart>
      <c:catAx>
        <c:axId val="70518272"/>
        <c:scaling>
          <c:orientation val="minMax"/>
        </c:scaling>
        <c:axPos val="b"/>
        <c:numFmt formatCode="General" sourceLinked="1"/>
        <c:tickLblPos val="nextTo"/>
        <c:crossAx val="70678784"/>
        <c:crosses val="autoZero"/>
        <c:auto val="1"/>
        <c:lblAlgn val="ctr"/>
        <c:lblOffset val="100"/>
      </c:catAx>
      <c:valAx>
        <c:axId val="70678784"/>
        <c:scaling>
          <c:orientation val="minMax"/>
        </c:scaling>
        <c:axPos val="l"/>
        <c:majorGridlines/>
        <c:title>
          <c:tx>
            <c:rich>
              <a:bodyPr rot="-5400000" vert="horz"/>
              <a:lstStyle/>
              <a:p>
                <a:pPr>
                  <a:defRPr sz="1200"/>
                </a:pPr>
                <a:r>
                  <a:rPr lang="en-US" sz="1200" dirty="0" smtClean="0"/>
                  <a:t>% YIELD</a:t>
                </a:r>
                <a:endParaRPr lang="en-US" sz="1200" dirty="0"/>
              </a:p>
            </c:rich>
          </c:tx>
          <c:layout>
            <c:manualLayout>
              <c:xMode val="edge"/>
              <c:yMode val="edge"/>
              <c:x val="1.7987568748747507E-2"/>
              <c:y val="0.38945626076768863"/>
            </c:manualLayout>
          </c:layout>
        </c:title>
        <c:numFmt formatCode="General" sourceLinked="1"/>
        <c:tickLblPos val="nextTo"/>
        <c:crossAx val="70518272"/>
        <c:crosses val="autoZero"/>
        <c:crossBetween val="between"/>
      </c:valAx>
    </c:plotArea>
    <c:plotVisOnly val="1"/>
    <c:dispBlanksAs val="gap"/>
  </c:chart>
  <c:spPr>
    <a:ln w="12700"/>
  </c:sp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th-TH"/>
  <c:chart>
    <c:title>
      <c:layout/>
    </c:title>
    <c:plotArea>
      <c:layout/>
      <c:barChart>
        <c:barDir val="col"/>
        <c:grouping val="clustered"/>
        <c:ser>
          <c:idx val="0"/>
          <c:order val="0"/>
          <c:tx>
            <c:strRef>
              <c:f>ไผ่ชนิดต่างๆ!$F$2</c:f>
              <c:strCache>
                <c:ptCount val="1"/>
                <c:pt idx="0">
                  <c:v>%Kappa number</c:v>
                </c:pt>
              </c:strCache>
            </c:strRef>
          </c:tx>
          <c:dLbls>
            <c:showVal val="1"/>
          </c:dLbls>
          <c:cat>
            <c:strRef>
              <c:f>ไผ่ชนิดต่างๆ!$E$3:$E$15</c:f>
              <c:strCache>
                <c:ptCount val="13"/>
                <c:pt idx="0">
                  <c:v>B.longispatha</c:v>
                </c:pt>
                <c:pt idx="1">
                  <c:v>B.blumeana</c:v>
                </c:pt>
                <c:pt idx="2">
                  <c:v>B.nana Roxb</c:v>
                </c:pt>
                <c:pt idx="3">
                  <c:v>T. siamensis</c:v>
                </c:pt>
                <c:pt idx="4">
                  <c:v>D.strictus</c:v>
                </c:pt>
                <c:pt idx="5">
                  <c:v>B.arundinacea</c:v>
                </c:pt>
                <c:pt idx="6">
                  <c:v>D.latiflorus Munro</c:v>
                </c:pt>
                <c:pt idx="7">
                  <c:v>D.asper Back</c:v>
                </c:pt>
                <c:pt idx="8">
                  <c:v>G.nigroclitla Kurz</c:v>
                </c:pt>
                <c:pt idx="9">
                  <c:v>B.nutans Wall</c:v>
                </c:pt>
                <c:pt idx="10">
                  <c:v>G.hasskarliana</c:v>
                </c:pt>
                <c:pt idx="11">
                  <c:v>D.latiflorus </c:v>
                </c:pt>
                <c:pt idx="12">
                  <c:v>C.virgatum</c:v>
                </c:pt>
              </c:strCache>
            </c:strRef>
          </c:cat>
          <c:val>
            <c:numRef>
              <c:f>ไผ่ชนิดต่างๆ!$F$3:$F$15</c:f>
              <c:numCache>
                <c:formatCode>General</c:formatCode>
                <c:ptCount val="13"/>
                <c:pt idx="0">
                  <c:v>18.690000000000001</c:v>
                </c:pt>
                <c:pt idx="1">
                  <c:v>16.36</c:v>
                </c:pt>
                <c:pt idx="2">
                  <c:v>34.39</c:v>
                </c:pt>
                <c:pt idx="3">
                  <c:v>17.73</c:v>
                </c:pt>
                <c:pt idx="4">
                  <c:v>34.4</c:v>
                </c:pt>
                <c:pt idx="5">
                  <c:v>16.010000000000005</c:v>
                </c:pt>
                <c:pt idx="6">
                  <c:v>20.979999999999986</c:v>
                </c:pt>
                <c:pt idx="7">
                  <c:v>32.9</c:v>
                </c:pt>
                <c:pt idx="8">
                  <c:v>25.25</c:v>
                </c:pt>
                <c:pt idx="9">
                  <c:v>18.88</c:v>
                </c:pt>
                <c:pt idx="10">
                  <c:v>32.720000000000013</c:v>
                </c:pt>
                <c:pt idx="11">
                  <c:v>15.89</c:v>
                </c:pt>
                <c:pt idx="12">
                  <c:v>31.29</c:v>
                </c:pt>
              </c:numCache>
            </c:numRef>
          </c:val>
        </c:ser>
        <c:axId val="70591232"/>
        <c:axId val="70592768"/>
      </c:barChart>
      <c:catAx>
        <c:axId val="70591232"/>
        <c:scaling>
          <c:orientation val="minMax"/>
        </c:scaling>
        <c:axPos val="b"/>
        <c:numFmt formatCode="General" sourceLinked="1"/>
        <c:tickLblPos val="nextTo"/>
        <c:crossAx val="70592768"/>
        <c:crosses val="autoZero"/>
        <c:auto val="1"/>
        <c:lblAlgn val="ctr"/>
        <c:lblOffset val="100"/>
      </c:catAx>
      <c:valAx>
        <c:axId val="70592768"/>
        <c:scaling>
          <c:orientation val="minMax"/>
        </c:scaling>
        <c:axPos val="l"/>
        <c:majorGridlines/>
        <c:title>
          <c:tx>
            <c:rich>
              <a:bodyPr rot="-5400000" vert="horz"/>
              <a:lstStyle/>
              <a:p>
                <a:pPr>
                  <a:defRPr sz="1200"/>
                </a:pPr>
                <a:r>
                  <a:rPr lang="en-US" sz="1200" dirty="0" smtClean="0"/>
                  <a:t>% Kappa number</a:t>
                </a:r>
              </a:p>
              <a:p>
                <a:pPr>
                  <a:defRPr sz="1200"/>
                </a:pPr>
                <a:endParaRPr lang="en-US" sz="1200" dirty="0"/>
              </a:p>
            </c:rich>
          </c:tx>
          <c:layout>
            <c:manualLayout>
              <c:xMode val="edge"/>
              <c:yMode val="edge"/>
              <c:x val="1.6628814390530811E-2"/>
              <c:y val="0.3702838355864328"/>
            </c:manualLayout>
          </c:layout>
        </c:title>
        <c:numFmt formatCode="General" sourceLinked="1"/>
        <c:tickLblPos val="nextTo"/>
        <c:crossAx val="70591232"/>
        <c:crosses val="autoZero"/>
        <c:crossBetween val="between"/>
      </c:valAx>
    </c:plotArea>
    <c:plotVisOnly val="1"/>
    <c:dispBlanksAs val="gap"/>
  </c:chart>
  <c:spPr>
    <a:ln>
      <a:solidFill>
        <a:sysClr val="windowText" lastClr="000000">
          <a:tint val="75000"/>
          <a:shade val="95000"/>
          <a:satMod val="105000"/>
        </a:sysClr>
      </a:solidFill>
    </a:ln>
  </c:sp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sz="2160" b="1" i="0" u="none" strike="noStrike" baseline="0" dirty="0" smtClean="0"/>
              <a:t>Bursting strength of bamboo paper (</a:t>
            </a:r>
            <a:r>
              <a:rPr lang="en-US" sz="2160" b="1" i="0" u="none" strike="noStrike" baseline="0" dirty="0" err="1" smtClean="0"/>
              <a:t>C.</a:t>
            </a:r>
            <a:r>
              <a:rPr lang="en-US" sz="2160" b="1" i="1" u="none" strike="noStrike" baseline="0" dirty="0" err="1" smtClean="0"/>
              <a:t>vergatum</a:t>
            </a:r>
            <a:r>
              <a:rPr lang="en-US" sz="2160" b="1" i="0" u="none" strike="noStrike" baseline="0" dirty="0" smtClean="0"/>
              <a:t>) from </a:t>
            </a:r>
            <a:r>
              <a:rPr lang="en-US" sz="2160" b="1" i="0" u="none" strike="noStrike" baseline="0" dirty="0" err="1" smtClean="0"/>
              <a:t>formacell</a:t>
            </a:r>
            <a:r>
              <a:rPr lang="en-US" sz="2160" b="1" i="0" u="none" strike="noStrike" baseline="0" dirty="0" smtClean="0"/>
              <a:t> process</a:t>
            </a:r>
            <a:endParaRPr lang="en-US" dirty="0"/>
          </a:p>
        </c:rich>
      </c:tx>
      <c:layout/>
    </c:title>
    <c:plotArea>
      <c:layout/>
      <c:barChart>
        <c:barDir val="col"/>
        <c:grouping val="clustered"/>
        <c:ser>
          <c:idx val="0"/>
          <c:order val="0"/>
          <c:tx>
            <c:strRef>
              <c:f>Sheet1!$B$1</c:f>
              <c:strCache>
                <c:ptCount val="1"/>
                <c:pt idx="0">
                  <c:v>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Sheet1!$B$2:$B$9</c:f>
              <c:numCache>
                <c:formatCode>General</c:formatCode>
                <c:ptCount val="8"/>
                <c:pt idx="0">
                  <c:v>53.92</c:v>
                </c:pt>
                <c:pt idx="1">
                  <c:v>154.38000000000045</c:v>
                </c:pt>
                <c:pt idx="4">
                  <c:v>345.26</c:v>
                </c:pt>
                <c:pt idx="6">
                  <c:v>0</c:v>
                </c:pt>
              </c:numCache>
            </c:numRef>
          </c:val>
        </c:ser>
        <c:ser>
          <c:idx val="1"/>
          <c:order val="1"/>
          <c:tx>
            <c:strRef>
              <c:f>Sheet1!$C$1</c:f>
              <c:strCache>
                <c:ptCount val="1"/>
                <c:pt idx="0">
                  <c:v>10%H2O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Sheet1!$C$2:$C$9</c:f>
              <c:numCache>
                <c:formatCode>General</c:formatCode>
                <c:ptCount val="8"/>
                <c:pt idx="0">
                  <c:v>65.34</c:v>
                </c:pt>
                <c:pt idx="3">
                  <c:v>81.900000000000006</c:v>
                </c:pt>
                <c:pt idx="6">
                  <c:v>339.41999999999911</c:v>
                </c:pt>
              </c:numCache>
            </c:numRef>
          </c:val>
        </c:ser>
        <c:ser>
          <c:idx val="2"/>
          <c:order val="2"/>
          <c:tx>
            <c:strRef>
              <c:f>Sheet1!$D$1</c:f>
              <c:strCache>
                <c:ptCount val="1"/>
                <c:pt idx="0">
                  <c:v>15%H2O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Sheet1!$D$2:$D$9</c:f>
              <c:numCache>
                <c:formatCode>General</c:formatCode>
                <c:ptCount val="8"/>
                <c:pt idx="3">
                  <c:v>103.17999999999998</c:v>
                </c:pt>
                <c:pt idx="5">
                  <c:v>431.42999999999898</c:v>
                </c:pt>
              </c:numCache>
            </c:numRef>
          </c:val>
        </c:ser>
        <c:ser>
          <c:idx val="3"/>
          <c:order val="3"/>
          <c:tx>
            <c:strRef>
              <c:f>Sheet1!$E$1</c:f>
              <c:strCache>
                <c:ptCount val="1"/>
                <c:pt idx="0">
                  <c:v>20%H2O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Sheet1!$E$2:$E$9</c:f>
              <c:numCache>
                <c:formatCode>General</c:formatCode>
                <c:ptCount val="8"/>
                <c:pt idx="2">
                  <c:v>122.84</c:v>
                </c:pt>
                <c:pt idx="7">
                  <c:v>425.71</c:v>
                </c:pt>
              </c:numCache>
            </c:numRef>
          </c:val>
        </c:ser>
        <c:axId val="131715072"/>
        <c:axId val="131716992"/>
      </c:barChart>
      <c:catAx>
        <c:axId val="131715072"/>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1716992"/>
        <c:crosses val="autoZero"/>
        <c:auto val="1"/>
        <c:lblAlgn val="ctr"/>
        <c:lblOffset val="100"/>
      </c:catAx>
      <c:valAx>
        <c:axId val="131716992"/>
        <c:scaling>
          <c:orientation val="minMax"/>
        </c:scaling>
        <c:axPos val="l"/>
        <c:majorGridlines/>
        <c:title>
          <c:tx>
            <c:rich>
              <a:bodyPr/>
              <a:lstStyle/>
              <a:p>
                <a:pPr>
                  <a:defRPr sz="1200"/>
                </a:pPr>
                <a:r>
                  <a:rPr lang="en-US" sz="1200" dirty="0" smtClean="0"/>
                  <a:t>Bursting strength [</a:t>
                </a:r>
                <a:r>
                  <a:rPr lang="en-US" sz="1200" dirty="0" err="1" smtClean="0"/>
                  <a:t>KPa</a:t>
                </a:r>
                <a:r>
                  <a:rPr lang="en-US" sz="1200" dirty="0" smtClean="0"/>
                  <a:t>]</a:t>
                </a:r>
                <a:endParaRPr lang="en-US" sz="1200" dirty="0"/>
              </a:p>
            </c:rich>
          </c:tx>
          <c:layout>
            <c:manualLayout>
              <c:xMode val="edge"/>
              <c:yMode val="edge"/>
              <c:x val="3.1833440344595565E-2"/>
              <c:y val="0.2092206561006244"/>
            </c:manualLayout>
          </c:layout>
        </c:title>
        <c:numFmt formatCode="General" sourceLinked="1"/>
        <c:tickLblPos val="nextTo"/>
        <c:crossAx val="131715072"/>
        <c:crosses val="autoZero"/>
        <c:crossBetween val="between"/>
      </c:valAx>
    </c:plotArea>
    <c:legend>
      <c:legendPos val="r"/>
      <c:layout/>
    </c:legend>
    <c:plotVisOnly val="1"/>
  </c:chart>
  <c:txPr>
    <a:bodyPr/>
    <a:lstStyle/>
    <a:p>
      <a:pPr>
        <a:defRPr sz="1800"/>
      </a:pPr>
      <a:endParaRPr lang="th-TH"/>
    </a:p>
  </c:txPr>
  <c:externalData r:id="rId1"/>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sz="2160" b="1" i="0" u="none" strike="noStrike" baseline="0" dirty="0" smtClean="0"/>
              <a:t>Tearing strength of bamboo paper (</a:t>
            </a:r>
            <a:r>
              <a:rPr lang="en-US" sz="2160" b="1" i="0" u="none" strike="noStrike" baseline="0" dirty="0" err="1" smtClean="0"/>
              <a:t>C.</a:t>
            </a:r>
            <a:r>
              <a:rPr lang="en-US" sz="2160" b="1" i="1" u="none" strike="noStrike" baseline="0" dirty="0" err="1" smtClean="0"/>
              <a:t>vergatum</a:t>
            </a:r>
            <a:r>
              <a:rPr lang="en-US" sz="2160" b="1" i="0" u="none" strike="noStrike" baseline="0" dirty="0" smtClean="0"/>
              <a:t>) from </a:t>
            </a:r>
            <a:r>
              <a:rPr lang="en-US" sz="2160" b="1" i="0" u="none" strike="noStrike" baseline="0" dirty="0" err="1" smtClean="0"/>
              <a:t>formacell</a:t>
            </a:r>
            <a:r>
              <a:rPr lang="en-US" sz="2160" b="1" i="0" u="none" strike="noStrike" baseline="0" dirty="0" smtClean="0"/>
              <a:t> process</a:t>
            </a:r>
            <a:endParaRPr lang="en-US" dirty="0"/>
          </a:p>
        </c:rich>
      </c:tx>
      <c:layout/>
    </c:title>
    <c:plotArea>
      <c:layout/>
      <c:barChart>
        <c:barDir val="col"/>
        <c:grouping val="clustered"/>
        <c:ser>
          <c:idx val="0"/>
          <c:order val="0"/>
          <c:tx>
            <c:strRef>
              <c:f>Sheet1!$B$1</c:f>
              <c:strCache>
                <c:ptCount val="1"/>
                <c:pt idx="0">
                  <c:v>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Sheet1!$B$2:$B$9</c:f>
              <c:numCache>
                <c:formatCode>General</c:formatCode>
                <c:ptCount val="8"/>
                <c:pt idx="0">
                  <c:v>16.3</c:v>
                </c:pt>
                <c:pt idx="1">
                  <c:v>103.7</c:v>
                </c:pt>
                <c:pt idx="4">
                  <c:v>113.1</c:v>
                </c:pt>
                <c:pt idx="6">
                  <c:v>0</c:v>
                </c:pt>
              </c:numCache>
            </c:numRef>
          </c:val>
        </c:ser>
        <c:ser>
          <c:idx val="1"/>
          <c:order val="1"/>
          <c:tx>
            <c:strRef>
              <c:f>Sheet1!$C$1</c:f>
              <c:strCache>
                <c:ptCount val="1"/>
                <c:pt idx="0">
                  <c:v>10%H2O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Sheet1!$C$2:$C$9</c:f>
              <c:numCache>
                <c:formatCode>General</c:formatCode>
                <c:ptCount val="8"/>
                <c:pt idx="0">
                  <c:v>54</c:v>
                </c:pt>
                <c:pt idx="3">
                  <c:v>65.400000000000006</c:v>
                </c:pt>
                <c:pt idx="6">
                  <c:v>87.5</c:v>
                </c:pt>
              </c:numCache>
            </c:numRef>
          </c:val>
        </c:ser>
        <c:ser>
          <c:idx val="2"/>
          <c:order val="2"/>
          <c:tx>
            <c:strRef>
              <c:f>Sheet1!$D$1</c:f>
              <c:strCache>
                <c:ptCount val="1"/>
                <c:pt idx="0">
                  <c:v>15%H2O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Sheet1!$D$2:$D$9</c:f>
              <c:numCache>
                <c:formatCode>General</c:formatCode>
                <c:ptCount val="8"/>
                <c:pt idx="3">
                  <c:v>86.4</c:v>
                </c:pt>
                <c:pt idx="5">
                  <c:v>88.8</c:v>
                </c:pt>
              </c:numCache>
            </c:numRef>
          </c:val>
        </c:ser>
        <c:ser>
          <c:idx val="3"/>
          <c:order val="3"/>
          <c:tx>
            <c:strRef>
              <c:f>Sheet1!$E$1</c:f>
              <c:strCache>
                <c:ptCount val="1"/>
                <c:pt idx="0">
                  <c:v>20%H2O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Sheet1!$E$2:$E$9</c:f>
              <c:numCache>
                <c:formatCode>General</c:formatCode>
                <c:ptCount val="8"/>
                <c:pt idx="2">
                  <c:v>85.7</c:v>
                </c:pt>
                <c:pt idx="7">
                  <c:v>68.2</c:v>
                </c:pt>
              </c:numCache>
            </c:numRef>
          </c:val>
        </c:ser>
        <c:axId val="131912448"/>
        <c:axId val="131914368"/>
      </c:barChart>
      <c:catAx>
        <c:axId val="131912448"/>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1914368"/>
        <c:crosses val="autoZero"/>
        <c:auto val="1"/>
        <c:lblAlgn val="ctr"/>
        <c:lblOffset val="100"/>
      </c:catAx>
      <c:valAx>
        <c:axId val="131914368"/>
        <c:scaling>
          <c:orientation val="minMax"/>
        </c:scaling>
        <c:axPos val="l"/>
        <c:majorGridlines/>
        <c:title>
          <c:tx>
            <c:rich>
              <a:bodyPr/>
              <a:lstStyle/>
              <a:p>
                <a:pPr>
                  <a:defRPr sz="1200"/>
                </a:pPr>
                <a:r>
                  <a:rPr lang="en-US" sz="1200" dirty="0" smtClean="0"/>
                  <a:t>Tearing strength [</a:t>
                </a:r>
                <a:r>
                  <a:rPr lang="en-US" sz="1200" dirty="0" err="1" smtClean="0"/>
                  <a:t>cN</a:t>
                </a:r>
                <a:r>
                  <a:rPr lang="en-US" sz="1200" dirty="0" smtClean="0"/>
                  <a:t>]</a:t>
                </a:r>
                <a:endParaRPr lang="en-US" sz="1200" dirty="0"/>
              </a:p>
            </c:rich>
          </c:tx>
          <c:layout>
            <c:manualLayout>
              <c:xMode val="edge"/>
              <c:yMode val="edge"/>
              <c:x val="3.1558152729863065E-2"/>
              <c:y val="0.30664800937150632"/>
            </c:manualLayout>
          </c:layout>
        </c:title>
        <c:numFmt formatCode="General" sourceLinked="1"/>
        <c:tickLblPos val="nextTo"/>
        <c:crossAx val="131912448"/>
        <c:crosses val="autoZero"/>
        <c:crossBetween val="between"/>
      </c:valAx>
    </c:plotArea>
    <c:legend>
      <c:legendPos val="r"/>
      <c:layout/>
    </c:legend>
    <c:plotVisOnly val="1"/>
  </c:chart>
  <c:txPr>
    <a:bodyPr/>
    <a:lstStyle/>
    <a:p>
      <a:pPr>
        <a:defRPr sz="1800"/>
      </a:pPr>
      <a:endParaRPr lang="th-TH"/>
    </a:p>
  </c:txPr>
  <c:externalData r:id="rId1"/>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sz="2160" b="1" i="0" u="none" strike="noStrike" baseline="0" dirty="0" smtClean="0"/>
              <a:t>Bursting strength of bamboo paper (</a:t>
            </a:r>
            <a:r>
              <a:rPr lang="en-US" sz="2160" b="1" i="0" u="none" strike="noStrike" baseline="0" dirty="0" err="1" smtClean="0"/>
              <a:t>C.</a:t>
            </a:r>
            <a:r>
              <a:rPr lang="en-US" sz="2160" b="1" i="1" u="none" strike="noStrike" baseline="0" dirty="0" err="1" smtClean="0"/>
              <a:t>vergatum</a:t>
            </a:r>
            <a:r>
              <a:rPr lang="en-US" sz="2160" b="1" i="0" u="none" strike="noStrike" baseline="0" dirty="0" smtClean="0"/>
              <a:t>) from Sulfate process</a:t>
            </a:r>
            <a:endParaRPr lang="en-US" dirty="0"/>
          </a:p>
        </c:rich>
      </c:tx>
      <c:layout/>
    </c:title>
    <c:plotArea>
      <c:layout/>
      <c:barChart>
        <c:barDir val="col"/>
        <c:grouping val="clustered"/>
        <c:ser>
          <c:idx val="0"/>
          <c:order val="0"/>
          <c:tx>
            <c:strRef>
              <c:f>Sheet1!$B$1</c:f>
              <c:strCache>
                <c:ptCount val="1"/>
                <c:pt idx="0">
                  <c:v>AA=14%</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Sheet1!$B$2:$B$13</c:f>
              <c:numCache>
                <c:formatCode>General</c:formatCode>
                <c:ptCount val="12"/>
                <c:pt idx="3">
                  <c:v>261.92999999999893</c:v>
                </c:pt>
                <c:pt idx="6">
                  <c:v>0</c:v>
                </c:pt>
                <c:pt idx="11">
                  <c:v>418</c:v>
                </c:pt>
              </c:numCache>
            </c:numRef>
          </c:val>
        </c:ser>
        <c:ser>
          <c:idx val="1"/>
          <c:order val="1"/>
          <c:tx>
            <c:strRef>
              <c:f>Sheet1!$C$1</c:f>
              <c:strCache>
                <c:ptCount val="1"/>
                <c:pt idx="0">
                  <c:v>AA=16%</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Sheet1!$C$2:$C$13</c:f>
              <c:numCache>
                <c:formatCode>General</c:formatCode>
                <c:ptCount val="12"/>
                <c:pt idx="0">
                  <c:v>95.28</c:v>
                </c:pt>
                <c:pt idx="5">
                  <c:v>302.64000000000038</c:v>
                </c:pt>
                <c:pt idx="7">
                  <c:v>441.67</c:v>
                </c:pt>
              </c:numCache>
            </c:numRef>
          </c:val>
        </c:ser>
        <c:ser>
          <c:idx val="2"/>
          <c:order val="2"/>
          <c:tx>
            <c:strRef>
              <c:f>Sheet1!$D$1</c:f>
              <c:strCache>
                <c:ptCount val="1"/>
                <c:pt idx="0">
                  <c:v>AA=18%</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Sheet1!$D$2:$D$13</c:f>
              <c:numCache>
                <c:formatCode>General</c:formatCode>
                <c:ptCount val="12"/>
                <c:pt idx="0">
                  <c:v>91.22</c:v>
                </c:pt>
                <c:pt idx="4">
                  <c:v>252.04</c:v>
                </c:pt>
                <c:pt idx="8">
                  <c:v>427.05</c:v>
                </c:pt>
                <c:pt idx="9">
                  <c:v>330.44</c:v>
                </c:pt>
              </c:numCache>
            </c:numRef>
          </c:val>
        </c:ser>
        <c:ser>
          <c:idx val="3"/>
          <c:order val="3"/>
          <c:tx>
            <c:strRef>
              <c:f>Sheet1!$E$1</c:f>
              <c:strCache>
                <c:ptCount val="1"/>
                <c:pt idx="0">
                  <c:v>AA=20%</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Sheet1!$E$2:$E$13</c:f>
              <c:numCache>
                <c:formatCode>General</c:formatCode>
                <c:ptCount val="12"/>
                <c:pt idx="1">
                  <c:v>93.83</c:v>
                </c:pt>
                <c:pt idx="2">
                  <c:v>161.86000000000001</c:v>
                </c:pt>
                <c:pt idx="6">
                  <c:v>403.24</c:v>
                </c:pt>
                <c:pt idx="10">
                  <c:v>248.64</c:v>
                </c:pt>
              </c:numCache>
            </c:numRef>
          </c:val>
        </c:ser>
        <c:axId val="131937792"/>
        <c:axId val="131939712"/>
      </c:barChart>
      <c:catAx>
        <c:axId val="131937792"/>
        <c:scaling>
          <c:orientation val="minMax"/>
        </c:scaling>
        <c:axPos val="b"/>
        <c:title>
          <c:tx>
            <c:rich>
              <a:bodyPr/>
              <a:lstStyle/>
              <a:p>
                <a:pPr>
                  <a:defRPr sz="1200"/>
                </a:pPr>
                <a:r>
                  <a:rPr lang="en-US" sz="1200" dirty="0" smtClean="0"/>
                  <a:t>Freeness [</a:t>
                </a:r>
                <a:r>
                  <a:rPr lang="en-US" sz="1200" baseline="30000" dirty="0" smtClean="0"/>
                  <a:t>o </a:t>
                </a:r>
                <a:r>
                  <a:rPr lang="en-US" sz="1200" dirty="0" smtClean="0"/>
                  <a:t>SR]</a:t>
                </a:r>
                <a:endParaRPr lang="en-US" sz="1200" dirty="0"/>
              </a:p>
            </c:rich>
          </c:tx>
          <c:layout/>
        </c:title>
        <c:numFmt formatCode="General" sourceLinked="1"/>
        <c:majorTickMark val="none"/>
        <c:tickLblPos val="nextTo"/>
        <c:crossAx val="131939712"/>
        <c:crosses val="autoZero"/>
        <c:auto val="1"/>
        <c:lblAlgn val="ctr"/>
        <c:lblOffset val="100"/>
      </c:catAx>
      <c:valAx>
        <c:axId val="131939712"/>
        <c:scaling>
          <c:orientation val="minMax"/>
        </c:scaling>
        <c:axPos val="l"/>
        <c:majorGridlines/>
        <c:title>
          <c:tx>
            <c:rich>
              <a:bodyPr/>
              <a:lstStyle/>
              <a:p>
                <a:pPr>
                  <a:defRPr sz="1200"/>
                </a:pPr>
                <a:r>
                  <a:rPr lang="en-US" sz="1200" dirty="0" smtClean="0"/>
                  <a:t>Bursting strength [</a:t>
                </a:r>
                <a:r>
                  <a:rPr lang="en-US" sz="1200" dirty="0" err="1" smtClean="0"/>
                  <a:t>KPa</a:t>
                </a:r>
                <a:r>
                  <a:rPr lang="en-US" sz="1200" dirty="0" smtClean="0"/>
                  <a:t>]</a:t>
                </a:r>
                <a:endParaRPr lang="en-US" sz="1200" dirty="0"/>
              </a:p>
            </c:rich>
          </c:tx>
          <c:layout>
            <c:manualLayout>
              <c:xMode val="edge"/>
              <c:yMode val="edge"/>
              <c:x val="1.9992240443563767E-2"/>
              <c:y val="0.14855041544154729"/>
            </c:manualLayout>
          </c:layout>
        </c:title>
        <c:numFmt formatCode="General" sourceLinked="1"/>
        <c:tickLblPos val="nextTo"/>
        <c:crossAx val="131937792"/>
        <c:crosses val="autoZero"/>
        <c:crossBetween val="between"/>
      </c:valAx>
    </c:plotArea>
    <c:legend>
      <c:legendPos val="r"/>
      <c:layout/>
    </c:legend>
    <c:plotVisOnly val="1"/>
  </c:chart>
  <c:txPr>
    <a:bodyPr/>
    <a:lstStyle/>
    <a:p>
      <a:pPr>
        <a:defRPr sz="1800"/>
      </a:pPr>
      <a:endParaRPr lang="th-TH"/>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sz="1600"/>
            </a:pPr>
            <a:r>
              <a:rPr lang="en-US" sz="1600" b="1" i="0" u="none" strike="noStrike" baseline="0" dirty="0" smtClean="0"/>
              <a:t>Tearing strength of bamboo paper (</a:t>
            </a:r>
            <a:r>
              <a:rPr lang="en-US" sz="1600" b="1" i="0" u="none" strike="noStrike" baseline="0" dirty="0" err="1" smtClean="0"/>
              <a:t>C.</a:t>
            </a:r>
            <a:r>
              <a:rPr lang="en-US" sz="1600" b="1" i="1" u="none" strike="noStrike" baseline="0" dirty="0" err="1" smtClean="0"/>
              <a:t>vergatum</a:t>
            </a:r>
            <a:r>
              <a:rPr lang="en-US" sz="1600" b="1" i="0" u="none" strike="noStrike" baseline="0" dirty="0" smtClean="0"/>
              <a:t>) from Sulfate process </a:t>
            </a:r>
            <a:br>
              <a:rPr lang="en-US" sz="1600" b="1" i="0" u="none" strike="noStrike" baseline="0" dirty="0" smtClean="0"/>
            </a:br>
            <a:endParaRPr lang="en-US" sz="1600" dirty="0"/>
          </a:p>
        </c:rich>
      </c:tx>
      <c:layout/>
    </c:title>
    <c:plotArea>
      <c:layout/>
      <c:barChart>
        <c:barDir val="col"/>
        <c:grouping val="clustered"/>
        <c:ser>
          <c:idx val="0"/>
          <c:order val="0"/>
          <c:tx>
            <c:strRef>
              <c:f>Sheet1!$B$1</c:f>
              <c:strCache>
                <c:ptCount val="1"/>
                <c:pt idx="0">
                  <c:v>AA=14%</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Sheet1!$B$2:$B$13</c:f>
              <c:numCache>
                <c:formatCode>General</c:formatCode>
                <c:ptCount val="12"/>
                <c:pt idx="3">
                  <c:v>93.2</c:v>
                </c:pt>
                <c:pt idx="6">
                  <c:v>0</c:v>
                </c:pt>
                <c:pt idx="11">
                  <c:v>66.599999999999994</c:v>
                </c:pt>
              </c:numCache>
            </c:numRef>
          </c:val>
        </c:ser>
        <c:ser>
          <c:idx val="1"/>
          <c:order val="1"/>
          <c:tx>
            <c:strRef>
              <c:f>Sheet1!$C$1</c:f>
              <c:strCache>
                <c:ptCount val="1"/>
                <c:pt idx="0">
                  <c:v>AA=16%</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Sheet1!$C$2:$C$13</c:f>
              <c:numCache>
                <c:formatCode>General</c:formatCode>
                <c:ptCount val="12"/>
                <c:pt idx="0">
                  <c:v>61.4</c:v>
                </c:pt>
                <c:pt idx="5">
                  <c:v>95.5</c:v>
                </c:pt>
                <c:pt idx="7">
                  <c:v>75.8</c:v>
                </c:pt>
              </c:numCache>
            </c:numRef>
          </c:val>
        </c:ser>
        <c:ser>
          <c:idx val="2"/>
          <c:order val="2"/>
          <c:tx>
            <c:strRef>
              <c:f>Sheet1!$D$1</c:f>
              <c:strCache>
                <c:ptCount val="1"/>
                <c:pt idx="0">
                  <c:v>AA=18%</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Sheet1!$D$2:$D$13</c:f>
              <c:numCache>
                <c:formatCode>General</c:formatCode>
                <c:ptCount val="12"/>
                <c:pt idx="0">
                  <c:v>52.4</c:v>
                </c:pt>
                <c:pt idx="4">
                  <c:v>96</c:v>
                </c:pt>
                <c:pt idx="8">
                  <c:v>53.1</c:v>
                </c:pt>
                <c:pt idx="9">
                  <c:v>81.5</c:v>
                </c:pt>
              </c:numCache>
            </c:numRef>
          </c:val>
        </c:ser>
        <c:ser>
          <c:idx val="3"/>
          <c:order val="3"/>
          <c:tx>
            <c:strRef>
              <c:f>Sheet1!$E$1</c:f>
              <c:strCache>
                <c:ptCount val="1"/>
                <c:pt idx="0">
                  <c:v>AA=20%</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Sheet1!$E$2:$E$13</c:f>
              <c:numCache>
                <c:formatCode>General</c:formatCode>
                <c:ptCount val="12"/>
                <c:pt idx="1">
                  <c:v>69.900000000000006</c:v>
                </c:pt>
                <c:pt idx="2">
                  <c:v>86.3</c:v>
                </c:pt>
                <c:pt idx="6">
                  <c:v>67.599999999999994</c:v>
                </c:pt>
                <c:pt idx="10">
                  <c:v>61.6</c:v>
                </c:pt>
              </c:numCache>
            </c:numRef>
          </c:val>
        </c:ser>
        <c:axId val="132172032"/>
        <c:axId val="132256128"/>
      </c:barChart>
      <c:catAx>
        <c:axId val="132172032"/>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2256128"/>
        <c:crosses val="autoZero"/>
        <c:auto val="1"/>
        <c:lblAlgn val="ctr"/>
        <c:lblOffset val="100"/>
      </c:catAx>
      <c:valAx>
        <c:axId val="132256128"/>
        <c:scaling>
          <c:orientation val="minMax"/>
        </c:scaling>
        <c:axPos val="l"/>
        <c:majorGridlines/>
        <c:title>
          <c:tx>
            <c:rich>
              <a:bodyPr/>
              <a:lstStyle/>
              <a:p>
                <a:pPr>
                  <a:defRPr sz="1200"/>
                </a:pPr>
                <a:r>
                  <a:rPr lang="en-US" sz="1200" dirty="0" smtClean="0"/>
                  <a:t>Tearing strength [</a:t>
                </a:r>
                <a:r>
                  <a:rPr lang="en-US" sz="1200" dirty="0" err="1" smtClean="0"/>
                  <a:t>cN</a:t>
                </a:r>
                <a:r>
                  <a:rPr lang="en-US" sz="1200" dirty="0" smtClean="0"/>
                  <a:t>]</a:t>
                </a:r>
                <a:endParaRPr lang="en-US" sz="1200" dirty="0"/>
              </a:p>
            </c:rich>
          </c:tx>
          <c:layout>
            <c:manualLayout>
              <c:xMode val="edge"/>
              <c:yMode val="edge"/>
              <c:x val="1.5458828999789426E-2"/>
              <c:y val="0.19508844750633728"/>
            </c:manualLayout>
          </c:layout>
        </c:title>
        <c:numFmt formatCode="General" sourceLinked="1"/>
        <c:tickLblPos val="nextTo"/>
        <c:crossAx val="132172032"/>
        <c:crosses val="autoZero"/>
        <c:crossBetween val="between"/>
      </c:valAx>
    </c:plotArea>
    <c:legend>
      <c:legendPos val="r"/>
      <c:layout/>
    </c:legend>
    <c:plotVisOnly val="1"/>
  </c:chart>
  <c:txPr>
    <a:bodyPr/>
    <a:lstStyle/>
    <a:p>
      <a:pPr>
        <a:defRPr sz="1800"/>
      </a:pPr>
      <a:endParaRPr lang="th-TH"/>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sz="2160" b="1" i="0" u="none" strike="noStrike" baseline="0" dirty="0" smtClean="0"/>
              <a:t>Bursting </a:t>
            </a:r>
            <a:r>
              <a:rPr lang="en-US" sz="2160" b="1" i="0" u="none" strike="noStrike" baseline="0" dirty="0" err="1" smtClean="0"/>
              <a:t>strengthof</a:t>
            </a:r>
            <a:r>
              <a:rPr lang="en-US" sz="2160" b="1" i="0" u="none" strike="noStrike" baseline="0" dirty="0" smtClean="0"/>
              <a:t> bamboo paper (</a:t>
            </a:r>
            <a:r>
              <a:rPr lang="en-US" sz="2160" b="1" i="0" u="none" strike="noStrike" baseline="0" dirty="0" err="1" smtClean="0"/>
              <a:t>C.</a:t>
            </a:r>
            <a:r>
              <a:rPr lang="en-US" sz="2160" b="1" i="1" u="none" strike="noStrike" baseline="0" dirty="0" err="1" smtClean="0"/>
              <a:t>vergatum</a:t>
            </a:r>
            <a:r>
              <a:rPr lang="en-US" sz="2160" b="1" i="0" u="none" strike="noStrike" baseline="0" dirty="0" smtClean="0"/>
              <a:t>) from soda process</a:t>
            </a:r>
            <a:endParaRPr lang="en-US" dirty="0"/>
          </a:p>
        </c:rich>
      </c:tx>
      <c:layout/>
    </c:title>
    <c:plotArea>
      <c:layout/>
      <c:barChart>
        <c:barDir val="col"/>
        <c:grouping val="clustered"/>
        <c:ser>
          <c:idx val="0"/>
          <c:order val="0"/>
          <c:tx>
            <c:strRef>
              <c:f>Sheet1!$B$1</c:f>
              <c:strCache>
                <c:ptCount val="1"/>
                <c:pt idx="0">
                  <c:v>NaOH 10%,wood per liquor ratio=1:4</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Sheet1!$B$2:$B$9</c:f>
              <c:numCache>
                <c:formatCode>General</c:formatCode>
                <c:ptCount val="8"/>
                <c:pt idx="0">
                  <c:v>105.34</c:v>
                </c:pt>
                <c:pt idx="1">
                  <c:v>132.44999999999999</c:v>
                </c:pt>
                <c:pt idx="4">
                  <c:v>143.18</c:v>
                </c:pt>
                <c:pt idx="7">
                  <c:v>230.62</c:v>
                </c:pt>
              </c:numCache>
            </c:numRef>
          </c:val>
        </c:ser>
        <c:ser>
          <c:idx val="1"/>
          <c:order val="1"/>
          <c:tx>
            <c:strRef>
              <c:f>Sheet1!$C$1</c:f>
              <c:strCache>
                <c:ptCount val="1"/>
                <c:pt idx="0">
                  <c:v>NaOH 10%,wood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Sheet1!$C$2:$C$9</c:f>
              <c:numCache>
                <c:formatCode>General</c:formatCode>
                <c:ptCount val="8"/>
                <c:pt idx="2">
                  <c:v>194</c:v>
                </c:pt>
                <c:pt idx="5">
                  <c:v>272.77999999999969</c:v>
                </c:pt>
              </c:numCache>
            </c:numRef>
          </c:val>
        </c:ser>
        <c:ser>
          <c:idx val="2"/>
          <c:order val="2"/>
          <c:tx>
            <c:strRef>
              <c:f>Sheet1!$D$1</c:f>
              <c:strCache>
                <c:ptCount val="1"/>
                <c:pt idx="0">
                  <c:v>NaOH 15%,wood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Sheet1!$D$2:$D$9</c:f>
              <c:numCache>
                <c:formatCode>General</c:formatCode>
                <c:ptCount val="8"/>
                <c:pt idx="3">
                  <c:v>100.31</c:v>
                </c:pt>
                <c:pt idx="6">
                  <c:v>110.6</c:v>
                </c:pt>
              </c:numCache>
            </c:numRef>
          </c:val>
        </c:ser>
        <c:axId val="132290816"/>
        <c:axId val="132292992"/>
      </c:barChart>
      <c:catAx>
        <c:axId val="132290816"/>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2292992"/>
        <c:crosses val="autoZero"/>
        <c:auto val="1"/>
        <c:lblAlgn val="ctr"/>
        <c:lblOffset val="100"/>
      </c:catAx>
      <c:valAx>
        <c:axId val="132292992"/>
        <c:scaling>
          <c:orientation val="minMax"/>
        </c:scaling>
        <c:axPos val="l"/>
        <c:majorGridlines/>
        <c:title>
          <c:tx>
            <c:rich>
              <a:bodyPr/>
              <a:lstStyle/>
              <a:p>
                <a:pPr>
                  <a:defRPr sz="1200"/>
                </a:pPr>
                <a:r>
                  <a:rPr lang="en-US" sz="1200" dirty="0" smtClean="0"/>
                  <a:t>Bursting strength [</a:t>
                </a:r>
                <a:r>
                  <a:rPr lang="en-US" sz="1200" dirty="0" err="1" smtClean="0"/>
                  <a:t>KPa</a:t>
                </a:r>
                <a:r>
                  <a:rPr lang="en-US" sz="1200" dirty="0" smtClean="0"/>
                  <a:t>]</a:t>
                </a:r>
                <a:endParaRPr lang="en-US" sz="1200" dirty="0"/>
              </a:p>
            </c:rich>
          </c:tx>
          <c:layout>
            <c:manualLayout>
              <c:xMode val="edge"/>
              <c:yMode val="edge"/>
              <c:x val="1.2197402961615877E-2"/>
              <c:y val="0.16160835382555055"/>
            </c:manualLayout>
          </c:layout>
        </c:title>
        <c:numFmt formatCode="General" sourceLinked="1"/>
        <c:tickLblPos val="nextTo"/>
        <c:crossAx val="132290816"/>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dirty="0" smtClean="0"/>
              <a:t>Soda pulping of bamboo</a:t>
            </a:r>
            <a:endParaRPr lang="en-US" dirty="0"/>
          </a:p>
        </c:rich>
      </c:tx>
      <c:layout/>
    </c:title>
    <c:plotArea>
      <c:layout/>
      <c:scatterChart>
        <c:scatterStyle val="lineMarker"/>
        <c:ser>
          <c:idx val="0"/>
          <c:order val="0"/>
          <c:tx>
            <c:strRef>
              <c:f>Sheet1!$B$1</c:f>
              <c:strCache>
                <c:ptCount val="1"/>
                <c:pt idx="0">
                  <c:v>%YIELD[wood per liquor ratio=1:3]</c:v>
                </c:pt>
              </c:strCache>
            </c:strRef>
          </c:tx>
          <c:marker>
            <c:symbol val="none"/>
          </c:marker>
          <c:xVal>
            <c:numRef>
              <c:f>Sheet1!$A$2:$A$5</c:f>
              <c:numCache>
                <c:formatCode>General</c:formatCode>
                <c:ptCount val="4"/>
                <c:pt idx="0">
                  <c:v>10</c:v>
                </c:pt>
                <c:pt idx="1">
                  <c:v>15</c:v>
                </c:pt>
                <c:pt idx="2">
                  <c:v>20</c:v>
                </c:pt>
                <c:pt idx="3">
                  <c:v>25</c:v>
                </c:pt>
              </c:numCache>
            </c:numRef>
          </c:xVal>
          <c:yVal>
            <c:numRef>
              <c:f>Sheet1!$B$2:$B$5</c:f>
              <c:numCache>
                <c:formatCode>General</c:formatCode>
                <c:ptCount val="4"/>
                <c:pt idx="0">
                  <c:v>42.3</c:v>
                </c:pt>
                <c:pt idx="1">
                  <c:v>36.520000000000003</c:v>
                </c:pt>
                <c:pt idx="2">
                  <c:v>34.130000000000003</c:v>
                </c:pt>
                <c:pt idx="3">
                  <c:v>33.5</c:v>
                </c:pt>
              </c:numCache>
            </c:numRef>
          </c:yVal>
        </c:ser>
        <c:ser>
          <c:idx val="1"/>
          <c:order val="1"/>
          <c:tx>
            <c:strRef>
              <c:f>Sheet1!$C$1</c:f>
              <c:strCache>
                <c:ptCount val="1"/>
                <c:pt idx="0">
                  <c:v>%YIELD[wood per liquor ratio=1:4]</c:v>
                </c:pt>
              </c:strCache>
            </c:strRef>
          </c:tx>
          <c:marker>
            <c:symbol val="none"/>
          </c:marker>
          <c:xVal>
            <c:numRef>
              <c:f>Sheet1!$A$2:$A$5</c:f>
              <c:numCache>
                <c:formatCode>General</c:formatCode>
                <c:ptCount val="4"/>
                <c:pt idx="0">
                  <c:v>10</c:v>
                </c:pt>
                <c:pt idx="1">
                  <c:v>15</c:v>
                </c:pt>
                <c:pt idx="2">
                  <c:v>20</c:v>
                </c:pt>
                <c:pt idx="3">
                  <c:v>25</c:v>
                </c:pt>
              </c:numCache>
            </c:numRef>
          </c:xVal>
          <c:yVal>
            <c:numRef>
              <c:f>Sheet1!$C$2:$C$5</c:f>
              <c:numCache>
                <c:formatCode>General</c:formatCode>
                <c:ptCount val="4"/>
                <c:pt idx="0">
                  <c:v>31.97</c:v>
                </c:pt>
                <c:pt idx="1">
                  <c:v>37.449999999999996</c:v>
                </c:pt>
                <c:pt idx="2">
                  <c:v>32.92</c:v>
                </c:pt>
                <c:pt idx="3">
                  <c:v>32.849999999999994</c:v>
                </c:pt>
              </c:numCache>
            </c:numRef>
          </c:yVal>
        </c:ser>
        <c:ser>
          <c:idx val="2"/>
          <c:order val="2"/>
          <c:tx>
            <c:strRef>
              <c:f>Sheet1!$D$1</c:f>
              <c:strCache>
                <c:ptCount val="1"/>
                <c:pt idx="0">
                  <c:v>%Kappa number[wood per liquor ratio=1:3]</c:v>
                </c:pt>
              </c:strCache>
            </c:strRef>
          </c:tx>
          <c:marker>
            <c:symbol val="none"/>
          </c:marker>
          <c:xVal>
            <c:numRef>
              <c:f>Sheet1!$A$2:$A$5</c:f>
              <c:numCache>
                <c:formatCode>General</c:formatCode>
                <c:ptCount val="4"/>
                <c:pt idx="0">
                  <c:v>10</c:v>
                </c:pt>
                <c:pt idx="1">
                  <c:v>15</c:v>
                </c:pt>
                <c:pt idx="2">
                  <c:v>20</c:v>
                </c:pt>
                <c:pt idx="3">
                  <c:v>25</c:v>
                </c:pt>
              </c:numCache>
            </c:numRef>
          </c:xVal>
          <c:yVal>
            <c:numRef>
              <c:f>Sheet1!$D$2:$D$5</c:f>
              <c:numCache>
                <c:formatCode>General</c:formatCode>
                <c:ptCount val="4"/>
                <c:pt idx="0">
                  <c:v>31.29</c:v>
                </c:pt>
                <c:pt idx="1">
                  <c:v>22.310000000000031</c:v>
                </c:pt>
                <c:pt idx="2">
                  <c:v>25.759999999999987</c:v>
                </c:pt>
                <c:pt idx="3">
                  <c:v>31.16</c:v>
                </c:pt>
              </c:numCache>
            </c:numRef>
          </c:yVal>
        </c:ser>
        <c:ser>
          <c:idx val="3"/>
          <c:order val="3"/>
          <c:tx>
            <c:strRef>
              <c:f>Sheet1!$E$1</c:f>
              <c:strCache>
                <c:ptCount val="1"/>
                <c:pt idx="0">
                  <c:v>%Kappa number[wood per liquor ratio=1:4]</c:v>
                </c:pt>
              </c:strCache>
            </c:strRef>
          </c:tx>
          <c:marker>
            <c:symbol val="none"/>
          </c:marker>
          <c:xVal>
            <c:numRef>
              <c:f>Sheet1!$A$2:$A$5</c:f>
              <c:numCache>
                <c:formatCode>General</c:formatCode>
                <c:ptCount val="4"/>
                <c:pt idx="0">
                  <c:v>10</c:v>
                </c:pt>
                <c:pt idx="1">
                  <c:v>15</c:v>
                </c:pt>
                <c:pt idx="2">
                  <c:v>20</c:v>
                </c:pt>
                <c:pt idx="3">
                  <c:v>25</c:v>
                </c:pt>
              </c:numCache>
            </c:numRef>
          </c:xVal>
          <c:yVal>
            <c:numRef>
              <c:f>Sheet1!$E$2:$E$5</c:f>
              <c:numCache>
                <c:formatCode>General</c:formatCode>
                <c:ptCount val="4"/>
                <c:pt idx="0">
                  <c:v>29.6</c:v>
                </c:pt>
                <c:pt idx="1">
                  <c:v>28.35</c:v>
                </c:pt>
                <c:pt idx="2">
                  <c:v>26.5</c:v>
                </c:pt>
                <c:pt idx="3">
                  <c:v>29.7</c:v>
                </c:pt>
              </c:numCache>
            </c:numRef>
          </c:yVal>
        </c:ser>
        <c:ser>
          <c:idx val="4"/>
          <c:order val="4"/>
          <c:tx>
            <c:strRef>
              <c:f>Sheet1!$F$1</c:f>
              <c:strCache>
                <c:ptCount val="1"/>
                <c:pt idx="0">
                  <c:v>%Brightness[wood per liquor ratio=1:3]</c:v>
                </c:pt>
              </c:strCache>
            </c:strRef>
          </c:tx>
          <c:marker>
            <c:symbol val="none"/>
          </c:marker>
          <c:xVal>
            <c:numRef>
              <c:f>Sheet1!$A$2:$A$5</c:f>
              <c:numCache>
                <c:formatCode>General</c:formatCode>
                <c:ptCount val="4"/>
                <c:pt idx="0">
                  <c:v>10</c:v>
                </c:pt>
                <c:pt idx="1">
                  <c:v>15</c:v>
                </c:pt>
                <c:pt idx="2">
                  <c:v>20</c:v>
                </c:pt>
                <c:pt idx="3">
                  <c:v>25</c:v>
                </c:pt>
              </c:numCache>
            </c:numRef>
          </c:xVal>
          <c:yVal>
            <c:numRef>
              <c:f>Sheet1!$F$2:$F$5</c:f>
              <c:numCache>
                <c:formatCode>General</c:formatCode>
                <c:ptCount val="4"/>
                <c:pt idx="0">
                  <c:v>23.8</c:v>
                </c:pt>
                <c:pt idx="1">
                  <c:v>26.6</c:v>
                </c:pt>
                <c:pt idx="2">
                  <c:v>24.1</c:v>
                </c:pt>
                <c:pt idx="3">
                  <c:v>19.899999999999999</c:v>
                </c:pt>
              </c:numCache>
            </c:numRef>
          </c:yVal>
        </c:ser>
        <c:ser>
          <c:idx val="5"/>
          <c:order val="5"/>
          <c:tx>
            <c:strRef>
              <c:f>Sheet1!$G$1</c:f>
              <c:strCache>
                <c:ptCount val="1"/>
                <c:pt idx="0">
                  <c:v>%Brightness[wood per liquor ratio=1:4]</c:v>
                </c:pt>
              </c:strCache>
            </c:strRef>
          </c:tx>
          <c:marker>
            <c:symbol val="none"/>
          </c:marker>
          <c:xVal>
            <c:numRef>
              <c:f>Sheet1!$A$2:$A$5</c:f>
              <c:numCache>
                <c:formatCode>General</c:formatCode>
                <c:ptCount val="4"/>
                <c:pt idx="0">
                  <c:v>10</c:v>
                </c:pt>
                <c:pt idx="1">
                  <c:v>15</c:v>
                </c:pt>
                <c:pt idx="2">
                  <c:v>20</c:v>
                </c:pt>
                <c:pt idx="3">
                  <c:v>25</c:v>
                </c:pt>
              </c:numCache>
            </c:numRef>
          </c:xVal>
          <c:yVal>
            <c:numRef>
              <c:f>Sheet1!$G$2:$G$5</c:f>
              <c:numCache>
                <c:formatCode>General</c:formatCode>
                <c:ptCount val="4"/>
                <c:pt idx="0">
                  <c:v>21.8</c:v>
                </c:pt>
                <c:pt idx="1">
                  <c:v>20.2</c:v>
                </c:pt>
                <c:pt idx="2">
                  <c:v>23.1</c:v>
                </c:pt>
                <c:pt idx="3">
                  <c:v>19.100000000000001</c:v>
                </c:pt>
              </c:numCache>
            </c:numRef>
          </c:yVal>
        </c:ser>
        <c:axId val="128230144"/>
        <c:axId val="128232064"/>
      </c:scatterChart>
      <c:valAx>
        <c:axId val="128230144"/>
        <c:scaling>
          <c:orientation val="minMax"/>
        </c:scaling>
        <c:axPos val="b"/>
        <c:title>
          <c:tx>
            <c:rich>
              <a:bodyPr/>
              <a:lstStyle/>
              <a:p>
                <a:pPr>
                  <a:defRPr/>
                </a:pPr>
                <a:r>
                  <a:rPr lang="en-US" dirty="0" smtClean="0"/>
                  <a:t>% </a:t>
                </a:r>
                <a:r>
                  <a:rPr lang="en-US" dirty="0" err="1" smtClean="0"/>
                  <a:t>NaOH</a:t>
                </a:r>
                <a:r>
                  <a:rPr lang="en-US" dirty="0" smtClean="0"/>
                  <a:t> solution concentration </a:t>
                </a:r>
                <a:endParaRPr lang="en-US" dirty="0"/>
              </a:p>
            </c:rich>
          </c:tx>
          <c:layout/>
        </c:title>
        <c:numFmt formatCode="General" sourceLinked="1"/>
        <c:tickLblPos val="nextTo"/>
        <c:crossAx val="128232064"/>
        <c:crosses val="autoZero"/>
        <c:crossBetween val="midCat"/>
      </c:valAx>
      <c:valAx>
        <c:axId val="128232064"/>
        <c:scaling>
          <c:orientation val="minMax"/>
        </c:scaling>
        <c:axPos val="l"/>
        <c:majorGridlines/>
        <c:numFmt formatCode="General" sourceLinked="1"/>
        <c:tickLblPos val="nextTo"/>
        <c:crossAx val="128230144"/>
        <c:crosses val="autoZero"/>
        <c:crossBetween val="midCat"/>
      </c:valAx>
    </c:plotArea>
    <c:legend>
      <c:legendPos val="r"/>
      <c:layout/>
    </c:legend>
    <c:plotVisOnly val="1"/>
  </c:chart>
  <c:txPr>
    <a:bodyPr/>
    <a:lstStyle/>
    <a:p>
      <a:pPr>
        <a:defRPr sz="1800"/>
      </a:pPr>
      <a:endParaRPr lang="th-TH"/>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sz="2160" b="1" i="0" u="none" strike="noStrike" baseline="0" dirty="0" smtClean="0"/>
              <a:t>Tearing strength of bamboo paper (</a:t>
            </a:r>
            <a:r>
              <a:rPr lang="en-US" sz="2160" b="1" i="0" u="none" strike="noStrike" baseline="0" dirty="0" err="1" smtClean="0"/>
              <a:t>C.</a:t>
            </a:r>
            <a:r>
              <a:rPr lang="en-US" sz="2160" b="1" i="1" u="none" strike="noStrike" baseline="0" dirty="0" err="1" smtClean="0"/>
              <a:t>vergatum</a:t>
            </a:r>
            <a:r>
              <a:rPr lang="en-US" sz="2160" b="1" i="0" u="none" strike="noStrike" baseline="0" dirty="0" smtClean="0"/>
              <a:t>) from soda process</a:t>
            </a:r>
            <a:endParaRPr lang="en-US" dirty="0"/>
          </a:p>
        </c:rich>
      </c:tx>
      <c:layout/>
    </c:title>
    <c:plotArea>
      <c:layout/>
      <c:barChart>
        <c:barDir val="col"/>
        <c:grouping val="clustered"/>
        <c:ser>
          <c:idx val="0"/>
          <c:order val="0"/>
          <c:tx>
            <c:strRef>
              <c:f>Sheet1!$B$1</c:f>
              <c:strCache>
                <c:ptCount val="1"/>
                <c:pt idx="0">
                  <c:v>NaOH 10%,wood per liquor ratio=1:4</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Sheet1!$B$2:$B$9</c:f>
              <c:numCache>
                <c:formatCode>General</c:formatCode>
                <c:ptCount val="8"/>
                <c:pt idx="0">
                  <c:v>54.4</c:v>
                </c:pt>
                <c:pt idx="1">
                  <c:v>57.9</c:v>
                </c:pt>
                <c:pt idx="4">
                  <c:v>52.5</c:v>
                </c:pt>
                <c:pt idx="6">
                  <c:v>0</c:v>
                </c:pt>
                <c:pt idx="7">
                  <c:v>44.6</c:v>
                </c:pt>
              </c:numCache>
            </c:numRef>
          </c:val>
        </c:ser>
        <c:ser>
          <c:idx val="1"/>
          <c:order val="1"/>
          <c:tx>
            <c:strRef>
              <c:f>Sheet1!$C$1</c:f>
              <c:strCache>
                <c:ptCount val="1"/>
                <c:pt idx="0">
                  <c:v>NaOH 10%,wood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Sheet1!$C$2:$C$9</c:f>
              <c:numCache>
                <c:formatCode>General</c:formatCode>
                <c:ptCount val="8"/>
                <c:pt idx="2">
                  <c:v>91.1</c:v>
                </c:pt>
                <c:pt idx="5">
                  <c:v>74.5</c:v>
                </c:pt>
              </c:numCache>
            </c:numRef>
          </c:val>
        </c:ser>
        <c:ser>
          <c:idx val="2"/>
          <c:order val="2"/>
          <c:tx>
            <c:strRef>
              <c:f>Sheet1!$D$1</c:f>
              <c:strCache>
                <c:ptCount val="1"/>
                <c:pt idx="0">
                  <c:v>NaOH 15%.wood per liquor ratio=1:3</c:v>
                </c:pt>
              </c:strCache>
            </c:strRef>
          </c:tx>
          <c:cat>
            <c:numRef>
              <c:f>Sheet1!$A$2:$A$9</c:f>
              <c:numCache>
                <c:formatCode>General</c:formatCode>
                <c:ptCount val="8"/>
                <c:pt idx="0">
                  <c:v>13</c:v>
                </c:pt>
                <c:pt idx="1">
                  <c:v>26</c:v>
                </c:pt>
                <c:pt idx="2">
                  <c:v>27</c:v>
                </c:pt>
                <c:pt idx="3">
                  <c:v>29</c:v>
                </c:pt>
                <c:pt idx="4">
                  <c:v>38</c:v>
                </c:pt>
                <c:pt idx="5">
                  <c:v>51</c:v>
                </c:pt>
                <c:pt idx="6">
                  <c:v>52</c:v>
                </c:pt>
                <c:pt idx="7">
                  <c:v>81</c:v>
                </c:pt>
              </c:numCache>
            </c:numRef>
          </c:cat>
          <c:val>
            <c:numRef>
              <c:f>Sheet1!$D$2:$D$9</c:f>
              <c:numCache>
                <c:formatCode>General</c:formatCode>
                <c:ptCount val="8"/>
                <c:pt idx="3">
                  <c:v>27.1</c:v>
                </c:pt>
                <c:pt idx="6">
                  <c:v>21.6</c:v>
                </c:pt>
              </c:numCache>
            </c:numRef>
          </c:val>
        </c:ser>
        <c:axId val="132315392"/>
        <c:axId val="132391296"/>
      </c:barChart>
      <c:catAx>
        <c:axId val="132315392"/>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2391296"/>
        <c:crosses val="autoZero"/>
        <c:auto val="1"/>
        <c:lblAlgn val="ctr"/>
        <c:lblOffset val="100"/>
      </c:catAx>
      <c:valAx>
        <c:axId val="132391296"/>
        <c:scaling>
          <c:orientation val="minMax"/>
        </c:scaling>
        <c:axPos val="l"/>
        <c:majorGridlines/>
        <c:title>
          <c:tx>
            <c:rich>
              <a:bodyPr/>
              <a:lstStyle/>
              <a:p>
                <a:pPr>
                  <a:defRPr sz="1200"/>
                </a:pPr>
                <a:r>
                  <a:rPr lang="en-US" sz="1200" dirty="0" smtClean="0"/>
                  <a:t>Tearing strength [</a:t>
                </a:r>
                <a:r>
                  <a:rPr lang="en-US" sz="1200" dirty="0" err="1" smtClean="0"/>
                  <a:t>cN</a:t>
                </a:r>
                <a:r>
                  <a:rPr lang="en-US" sz="1200" dirty="0" smtClean="0"/>
                  <a:t>]</a:t>
                </a:r>
                <a:endParaRPr lang="en-US" sz="1200" dirty="0"/>
              </a:p>
            </c:rich>
          </c:tx>
          <c:layout/>
        </c:title>
        <c:numFmt formatCode="General" sourceLinked="1"/>
        <c:tickLblPos val="nextTo"/>
        <c:crossAx val="132315392"/>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dirty="0" smtClean="0"/>
              <a:t>Bursting strength of different bamboo species</a:t>
            </a:r>
            <a:endParaRPr lang="en-US" dirty="0"/>
          </a:p>
        </c:rich>
      </c:tx>
      <c:layout/>
    </c:title>
    <c:plotArea>
      <c:layout/>
      <c:barChart>
        <c:barDir val="col"/>
        <c:grouping val="clustered"/>
        <c:ser>
          <c:idx val="0"/>
          <c:order val="0"/>
          <c:tx>
            <c:strRef>
              <c:f>Sheet1!$B$1</c:f>
              <c:strCache>
                <c:ptCount val="1"/>
                <c:pt idx="0">
                  <c:v>B.longispatha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Sheet1!$B$2:$B$22</c:f>
              <c:numCache>
                <c:formatCode>General</c:formatCode>
                <c:ptCount val="21"/>
                <c:pt idx="0">
                  <c:v>64.34</c:v>
                </c:pt>
                <c:pt idx="3">
                  <c:v>105.67999999999998</c:v>
                </c:pt>
                <c:pt idx="7">
                  <c:v>123.02</c:v>
                </c:pt>
                <c:pt idx="12">
                  <c:v>158.07</c:v>
                </c:pt>
              </c:numCache>
            </c:numRef>
          </c:val>
        </c:ser>
        <c:ser>
          <c:idx val="1"/>
          <c:order val="1"/>
          <c:tx>
            <c:strRef>
              <c:f>Sheet1!$C$1</c:f>
              <c:strCache>
                <c:ptCount val="1"/>
                <c:pt idx="0">
                  <c:v>B.blumeana schult</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Sheet1!$C$2:$C$22</c:f>
              <c:numCache>
                <c:formatCode>General</c:formatCode>
                <c:ptCount val="21"/>
                <c:pt idx="1">
                  <c:v>47.4</c:v>
                </c:pt>
                <c:pt idx="5">
                  <c:v>89.61999999999999</c:v>
                </c:pt>
                <c:pt idx="8">
                  <c:v>107.99000000000002</c:v>
                </c:pt>
                <c:pt idx="14">
                  <c:v>120.51</c:v>
                </c:pt>
              </c:numCache>
            </c:numRef>
          </c:val>
        </c:ser>
        <c:ser>
          <c:idx val="2"/>
          <c:order val="2"/>
          <c:tx>
            <c:strRef>
              <c:f>Sheet1!$D$1</c:f>
              <c:strCache>
                <c:ptCount val="1"/>
                <c:pt idx="0">
                  <c:v>T.siamensis Gamble</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Sheet1!$D$2:$D$22</c:f>
              <c:numCache>
                <c:formatCode>General</c:formatCode>
                <c:ptCount val="21"/>
                <c:pt idx="3">
                  <c:v>38.54</c:v>
                </c:pt>
                <c:pt idx="6">
                  <c:v>110.71000000000002</c:v>
                </c:pt>
                <c:pt idx="15">
                  <c:v>135.12</c:v>
                </c:pt>
                <c:pt idx="16">
                  <c:v>167.54</c:v>
                </c:pt>
              </c:numCache>
            </c:numRef>
          </c:val>
        </c:ser>
        <c:ser>
          <c:idx val="3"/>
          <c:order val="3"/>
          <c:tx>
            <c:strRef>
              <c:f>Sheet1!$E$1</c:f>
              <c:strCache>
                <c:ptCount val="1"/>
                <c:pt idx="0">
                  <c:v>B.arundinacea Wild</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Sheet1!$E$2:$E$22</c:f>
              <c:numCache>
                <c:formatCode>General</c:formatCode>
                <c:ptCount val="21"/>
                <c:pt idx="2">
                  <c:v>57.42</c:v>
                </c:pt>
                <c:pt idx="3">
                  <c:v>129.41</c:v>
                </c:pt>
                <c:pt idx="13">
                  <c:v>146.75</c:v>
                </c:pt>
                <c:pt idx="18">
                  <c:v>185.43</c:v>
                </c:pt>
              </c:numCache>
            </c:numRef>
          </c:val>
        </c:ser>
        <c:ser>
          <c:idx val="4"/>
          <c:order val="4"/>
          <c:tx>
            <c:strRef>
              <c:f>Sheet1!$F$1</c:f>
              <c:strCache>
                <c:ptCount val="1"/>
                <c:pt idx="0">
                  <c:v>C.virgatum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Sheet1!$F$2:$F$22</c:f>
              <c:numCache>
                <c:formatCode>General</c:formatCode>
                <c:ptCount val="21"/>
                <c:pt idx="10">
                  <c:v>194</c:v>
                </c:pt>
                <c:pt idx="16">
                  <c:v>272.77999999999969</c:v>
                </c:pt>
              </c:numCache>
            </c:numRef>
          </c:val>
        </c:ser>
        <c:axId val="132616192"/>
        <c:axId val="132618112"/>
      </c:barChart>
      <c:catAx>
        <c:axId val="132616192"/>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2618112"/>
        <c:crosses val="autoZero"/>
        <c:auto val="1"/>
        <c:lblAlgn val="ctr"/>
        <c:lblOffset val="100"/>
      </c:catAx>
      <c:valAx>
        <c:axId val="132618112"/>
        <c:scaling>
          <c:orientation val="minMax"/>
        </c:scaling>
        <c:axPos val="l"/>
        <c:majorGridlines/>
        <c:title>
          <c:tx>
            <c:rich>
              <a:bodyPr/>
              <a:lstStyle/>
              <a:p>
                <a:pPr>
                  <a:defRPr sz="1200"/>
                </a:pPr>
                <a:r>
                  <a:rPr lang="en-US" sz="1200" dirty="0" smtClean="0"/>
                  <a:t>Bursting strength [</a:t>
                </a:r>
                <a:r>
                  <a:rPr lang="en-US" sz="1200" dirty="0" err="1" smtClean="0"/>
                  <a:t>KPa</a:t>
                </a:r>
                <a:r>
                  <a:rPr lang="en-US" sz="1200" dirty="0" smtClean="0"/>
                  <a:t>]</a:t>
                </a:r>
                <a:endParaRPr lang="en-US" sz="1200" dirty="0"/>
              </a:p>
            </c:rich>
          </c:tx>
          <c:layout>
            <c:manualLayout>
              <c:xMode val="edge"/>
              <c:yMode val="edge"/>
              <c:x val="1.2630704795813972E-2"/>
              <c:y val="0.13493657654218313"/>
            </c:manualLayout>
          </c:layout>
        </c:title>
        <c:numFmt formatCode="General" sourceLinked="1"/>
        <c:tickLblPos val="nextTo"/>
        <c:crossAx val="132616192"/>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a:pPr>
            <a:r>
              <a:rPr lang="en-US" dirty="0" smtClean="0"/>
              <a:t>Tensile strength of different bamboo species</a:t>
            </a:r>
            <a:endParaRPr lang="en-US" dirty="0"/>
          </a:p>
        </c:rich>
      </c:tx>
      <c:layout/>
    </c:title>
    <c:plotArea>
      <c:layout/>
      <c:barChart>
        <c:barDir val="col"/>
        <c:grouping val="clustered"/>
        <c:ser>
          <c:idx val="0"/>
          <c:order val="0"/>
          <c:tx>
            <c:strRef>
              <c:f>Sheet1!$B$1</c:f>
              <c:strCache>
                <c:ptCount val="1"/>
                <c:pt idx="0">
                  <c:v>B.longispatha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Sheet1!$B$2:$B$22</c:f>
              <c:numCache>
                <c:formatCode>General</c:formatCode>
                <c:ptCount val="21"/>
                <c:pt idx="0">
                  <c:v>43.9</c:v>
                </c:pt>
                <c:pt idx="3">
                  <c:v>54.9</c:v>
                </c:pt>
                <c:pt idx="7">
                  <c:v>53.1</c:v>
                </c:pt>
                <c:pt idx="12">
                  <c:v>57</c:v>
                </c:pt>
              </c:numCache>
            </c:numRef>
          </c:val>
        </c:ser>
        <c:ser>
          <c:idx val="1"/>
          <c:order val="1"/>
          <c:tx>
            <c:strRef>
              <c:f>Sheet1!$C$1</c:f>
              <c:strCache>
                <c:ptCount val="1"/>
                <c:pt idx="0">
                  <c:v>B.blumeana schult</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Sheet1!$C$2:$C$22</c:f>
              <c:numCache>
                <c:formatCode>General</c:formatCode>
                <c:ptCount val="21"/>
                <c:pt idx="1">
                  <c:v>32.300000000000004</c:v>
                </c:pt>
                <c:pt idx="5">
                  <c:v>24</c:v>
                </c:pt>
                <c:pt idx="14">
                  <c:v>21.9</c:v>
                </c:pt>
              </c:numCache>
            </c:numRef>
          </c:val>
        </c:ser>
        <c:ser>
          <c:idx val="2"/>
          <c:order val="2"/>
          <c:tx>
            <c:strRef>
              <c:f>Sheet1!$D$1</c:f>
              <c:strCache>
                <c:ptCount val="1"/>
                <c:pt idx="0">
                  <c:v>T.siamensis Gamble</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Sheet1!$D$2:$D$22</c:f>
              <c:numCache>
                <c:formatCode>General</c:formatCode>
                <c:ptCount val="21"/>
                <c:pt idx="3">
                  <c:v>21.9</c:v>
                </c:pt>
                <c:pt idx="6">
                  <c:v>28.1</c:v>
                </c:pt>
                <c:pt idx="15">
                  <c:v>27.8</c:v>
                </c:pt>
                <c:pt idx="16">
                  <c:v>29.7</c:v>
                </c:pt>
              </c:numCache>
            </c:numRef>
          </c:val>
        </c:ser>
        <c:ser>
          <c:idx val="3"/>
          <c:order val="3"/>
          <c:tx>
            <c:strRef>
              <c:f>Sheet1!$E$1</c:f>
              <c:strCache>
                <c:ptCount val="1"/>
                <c:pt idx="0">
                  <c:v>B.arundinacea Wild</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Sheet1!$E$2:$E$22</c:f>
              <c:numCache>
                <c:formatCode>General</c:formatCode>
                <c:ptCount val="21"/>
                <c:pt idx="2">
                  <c:v>42.7</c:v>
                </c:pt>
                <c:pt idx="3">
                  <c:v>48</c:v>
                </c:pt>
                <c:pt idx="13">
                  <c:v>41.9</c:v>
                </c:pt>
                <c:pt idx="18">
                  <c:v>38.200000000000003</c:v>
                </c:pt>
              </c:numCache>
            </c:numRef>
          </c:val>
        </c:ser>
        <c:ser>
          <c:idx val="4"/>
          <c:order val="4"/>
          <c:tx>
            <c:strRef>
              <c:f>Sheet1!$F$1</c:f>
              <c:strCache>
                <c:ptCount val="1"/>
                <c:pt idx="0">
                  <c:v>C.virgatum Kurz</c:v>
                </c:pt>
              </c:strCache>
            </c:strRef>
          </c:tx>
          <c:cat>
            <c:numRef>
              <c:f>Sheet1!$A$2:$A$22</c:f>
              <c:numCache>
                <c:formatCode>General</c:formatCode>
                <c:ptCount val="21"/>
                <c:pt idx="0">
                  <c:v>2</c:v>
                </c:pt>
                <c:pt idx="1">
                  <c:v>3</c:v>
                </c:pt>
                <c:pt idx="2">
                  <c:v>4</c:v>
                </c:pt>
                <c:pt idx="3">
                  <c:v>5</c:v>
                </c:pt>
                <c:pt idx="4">
                  <c:v>13</c:v>
                </c:pt>
                <c:pt idx="5">
                  <c:v>14</c:v>
                </c:pt>
                <c:pt idx="6">
                  <c:v>15</c:v>
                </c:pt>
                <c:pt idx="7">
                  <c:v>18</c:v>
                </c:pt>
                <c:pt idx="8">
                  <c:v>21</c:v>
                </c:pt>
                <c:pt idx="9">
                  <c:v>25</c:v>
                </c:pt>
                <c:pt idx="10">
                  <c:v>27</c:v>
                </c:pt>
                <c:pt idx="11">
                  <c:v>35</c:v>
                </c:pt>
                <c:pt idx="12">
                  <c:v>36</c:v>
                </c:pt>
                <c:pt idx="13">
                  <c:v>37</c:v>
                </c:pt>
                <c:pt idx="14">
                  <c:v>38</c:v>
                </c:pt>
                <c:pt idx="15">
                  <c:v>41</c:v>
                </c:pt>
                <c:pt idx="16">
                  <c:v>51</c:v>
                </c:pt>
                <c:pt idx="17">
                  <c:v>54</c:v>
                </c:pt>
                <c:pt idx="18">
                  <c:v>56</c:v>
                </c:pt>
                <c:pt idx="19">
                  <c:v>61</c:v>
                </c:pt>
                <c:pt idx="20">
                  <c:v>65</c:v>
                </c:pt>
              </c:numCache>
            </c:numRef>
          </c:cat>
          <c:val>
            <c:numRef>
              <c:f>Sheet1!$F$2:$F$22</c:f>
              <c:numCache>
                <c:formatCode>General</c:formatCode>
                <c:ptCount val="21"/>
                <c:pt idx="10">
                  <c:v>91.1</c:v>
                </c:pt>
                <c:pt idx="16">
                  <c:v>74.5</c:v>
                </c:pt>
              </c:numCache>
            </c:numRef>
          </c:val>
        </c:ser>
        <c:axId val="132666880"/>
        <c:axId val="132668800"/>
      </c:barChart>
      <c:catAx>
        <c:axId val="132666880"/>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2668800"/>
        <c:crosses val="autoZero"/>
        <c:auto val="1"/>
        <c:lblAlgn val="ctr"/>
        <c:lblOffset val="100"/>
      </c:catAx>
      <c:valAx>
        <c:axId val="132668800"/>
        <c:scaling>
          <c:orientation val="minMax"/>
        </c:scaling>
        <c:axPos val="l"/>
        <c:majorGridlines/>
        <c:title>
          <c:tx>
            <c:rich>
              <a:bodyPr/>
              <a:lstStyle/>
              <a:p>
                <a:pPr>
                  <a:defRPr sz="1200"/>
                </a:pPr>
                <a:r>
                  <a:rPr lang="en-US" sz="1200" dirty="0" smtClean="0"/>
                  <a:t>Tearing strength [</a:t>
                </a:r>
                <a:r>
                  <a:rPr lang="en-US" sz="1200" dirty="0" err="1" smtClean="0"/>
                  <a:t>cN</a:t>
                </a:r>
                <a:r>
                  <a:rPr lang="en-US" sz="1200" dirty="0" smtClean="0"/>
                  <a:t>]</a:t>
                </a:r>
                <a:endParaRPr lang="en-US" sz="1200" dirty="0"/>
              </a:p>
            </c:rich>
          </c:tx>
          <c:layout>
            <c:manualLayout>
              <c:xMode val="edge"/>
              <c:yMode val="edge"/>
              <c:x val="1.9652235188809063E-2"/>
              <c:y val="0.1162919067621766"/>
            </c:manualLayout>
          </c:layout>
        </c:title>
        <c:numFmt formatCode="General" sourceLinked="1"/>
        <c:tickLblPos val="nextTo"/>
        <c:crossAx val="132666880"/>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sz="1600"/>
            </a:pPr>
            <a:r>
              <a:rPr lang="en-US" sz="1600" b="1" i="0" u="none" strike="noStrike" baseline="0" dirty="0" smtClean="0"/>
              <a:t>Fiber strength of bamboo paper (</a:t>
            </a:r>
            <a:r>
              <a:rPr lang="en-US" sz="1600" b="1" i="0" u="none" strike="noStrike" baseline="0" dirty="0" err="1" smtClean="0"/>
              <a:t>C.</a:t>
            </a:r>
            <a:r>
              <a:rPr lang="en-US" sz="1600" b="1" i="1" u="none" strike="noStrike" baseline="0" dirty="0" err="1" smtClean="0"/>
              <a:t>vergatum</a:t>
            </a:r>
            <a:r>
              <a:rPr lang="en-US" sz="1600" b="1" i="0" u="none" strike="noStrike" baseline="0" dirty="0" smtClean="0"/>
              <a:t>) from </a:t>
            </a:r>
            <a:r>
              <a:rPr lang="en-US" sz="1600" b="1" i="0" u="none" strike="noStrike" baseline="0" dirty="0" err="1" smtClean="0"/>
              <a:t>formacell</a:t>
            </a:r>
            <a:r>
              <a:rPr lang="en-US" sz="1600" b="1" i="0" u="none" strike="noStrike" baseline="0" dirty="0" smtClean="0"/>
              <a:t> process</a:t>
            </a:r>
            <a:endParaRPr lang="en-US" sz="1600" dirty="0"/>
          </a:p>
        </c:rich>
      </c:tx>
      <c:layout>
        <c:manualLayout>
          <c:xMode val="edge"/>
          <c:yMode val="edge"/>
          <c:x val="9.8389581668109211E-2"/>
          <c:y val="0"/>
        </c:manualLayout>
      </c:layout>
    </c:title>
    <c:plotArea>
      <c:layout/>
      <c:barChart>
        <c:barDir val="col"/>
        <c:grouping val="clustered"/>
        <c:ser>
          <c:idx val="0"/>
          <c:order val="0"/>
          <c:tx>
            <c:strRef>
              <c:f>Sheet1!$B$1</c:f>
              <c:strCache>
                <c:ptCount val="1"/>
                <c:pt idx="0">
                  <c:v>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Sheet1!$B$2:$B$9</c:f>
              <c:numCache>
                <c:formatCode>General</c:formatCode>
                <c:ptCount val="8"/>
                <c:pt idx="0">
                  <c:v>1905.59</c:v>
                </c:pt>
                <c:pt idx="1">
                  <c:v>2735.9300000000012</c:v>
                </c:pt>
                <c:pt idx="4">
                  <c:v>4034.44</c:v>
                </c:pt>
                <c:pt idx="6">
                  <c:v>0</c:v>
                </c:pt>
              </c:numCache>
            </c:numRef>
          </c:val>
        </c:ser>
        <c:ser>
          <c:idx val="1"/>
          <c:order val="1"/>
          <c:tx>
            <c:strRef>
              <c:f>Sheet1!$C$1</c:f>
              <c:strCache>
                <c:ptCount val="1"/>
                <c:pt idx="0">
                  <c:v>10%H2O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Sheet1!$C$2:$C$9</c:f>
              <c:numCache>
                <c:formatCode>General</c:formatCode>
                <c:ptCount val="8"/>
                <c:pt idx="0">
                  <c:v>1052.5</c:v>
                </c:pt>
                <c:pt idx="3">
                  <c:v>2435.19</c:v>
                </c:pt>
                <c:pt idx="6">
                  <c:v>5633.33</c:v>
                </c:pt>
              </c:numCache>
            </c:numRef>
          </c:val>
        </c:ser>
        <c:ser>
          <c:idx val="2"/>
          <c:order val="2"/>
          <c:tx>
            <c:strRef>
              <c:f>Sheet1!$D$1</c:f>
              <c:strCache>
                <c:ptCount val="1"/>
                <c:pt idx="0">
                  <c:v>15%H2O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Sheet1!$D$2:$D$9</c:f>
              <c:numCache>
                <c:formatCode>General</c:formatCode>
                <c:ptCount val="8"/>
                <c:pt idx="3">
                  <c:v>2468.9299999999998</c:v>
                </c:pt>
                <c:pt idx="5">
                  <c:v>5702.23</c:v>
                </c:pt>
              </c:numCache>
            </c:numRef>
          </c:val>
        </c:ser>
        <c:ser>
          <c:idx val="3"/>
          <c:order val="3"/>
          <c:tx>
            <c:strRef>
              <c:f>Sheet1!$E$1</c:f>
              <c:strCache>
                <c:ptCount val="1"/>
                <c:pt idx="0">
                  <c:v>20%H2O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Sheet1!$E$2:$E$9</c:f>
              <c:numCache>
                <c:formatCode>General</c:formatCode>
                <c:ptCount val="8"/>
                <c:pt idx="2">
                  <c:v>2863.21</c:v>
                </c:pt>
                <c:pt idx="7">
                  <c:v>5010.2699999999995</c:v>
                </c:pt>
              </c:numCache>
            </c:numRef>
          </c:val>
        </c:ser>
        <c:axId val="128156800"/>
        <c:axId val="128158720"/>
      </c:barChart>
      <c:catAx>
        <c:axId val="128156800"/>
        <c:scaling>
          <c:orientation val="minMax"/>
        </c:scaling>
        <c:axPos val="b"/>
        <c:title>
          <c:tx>
            <c:rich>
              <a:bodyPr/>
              <a:lstStyle/>
              <a:p>
                <a:pPr>
                  <a:defRPr sz="1200"/>
                </a:pPr>
                <a:r>
                  <a:rPr lang="en-US" sz="1200" dirty="0" smtClean="0"/>
                  <a:t>Freeness[</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28158720"/>
        <c:crosses val="autoZero"/>
        <c:auto val="1"/>
        <c:lblAlgn val="ctr"/>
        <c:lblOffset val="100"/>
      </c:catAx>
      <c:valAx>
        <c:axId val="128158720"/>
        <c:scaling>
          <c:orientation val="minMax"/>
        </c:scaling>
        <c:axPos val="l"/>
        <c:majorGridlines/>
        <c:title>
          <c:tx>
            <c:rich>
              <a:bodyPr/>
              <a:lstStyle/>
              <a:p>
                <a:pPr>
                  <a:defRPr sz="1200"/>
                </a:pPr>
                <a:r>
                  <a:rPr lang="en-US" sz="1200" dirty="0" smtClean="0"/>
                  <a:t>Breaking strength [m]</a:t>
                </a:r>
                <a:endParaRPr lang="en-US" sz="1200" dirty="0"/>
              </a:p>
            </c:rich>
          </c:tx>
          <c:layout>
            <c:manualLayout>
              <c:xMode val="edge"/>
              <c:yMode val="edge"/>
              <c:x val="3.6817844851506881E-2"/>
              <c:y val="0.29517401586981346"/>
            </c:manualLayout>
          </c:layout>
        </c:title>
        <c:numFmt formatCode="General" sourceLinked="1"/>
        <c:tickLblPos val="nextTo"/>
        <c:crossAx val="128156800"/>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th-TH"/>
  <c:chart>
    <c:autoTitleDeleted val="1"/>
    <c:plotArea>
      <c:layout/>
      <c:barChart>
        <c:barDir val="col"/>
        <c:grouping val="clustered"/>
        <c:ser>
          <c:idx val="0"/>
          <c:order val="0"/>
          <c:tx>
            <c:strRef>
              <c:f>Sheet1!$B$1</c:f>
              <c:strCache>
                <c:ptCount val="1"/>
                <c:pt idx="0">
                  <c:v>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Sheet1!$B$2:$B$9</c:f>
              <c:numCache>
                <c:formatCode>General</c:formatCode>
                <c:ptCount val="8"/>
                <c:pt idx="0">
                  <c:v>53.92</c:v>
                </c:pt>
                <c:pt idx="1">
                  <c:v>154.38000000000051</c:v>
                </c:pt>
                <c:pt idx="4">
                  <c:v>345.26</c:v>
                </c:pt>
                <c:pt idx="6">
                  <c:v>0</c:v>
                </c:pt>
              </c:numCache>
            </c:numRef>
          </c:val>
        </c:ser>
        <c:ser>
          <c:idx val="1"/>
          <c:order val="1"/>
          <c:tx>
            <c:strRef>
              <c:f>Sheet1!$C$1</c:f>
              <c:strCache>
                <c:ptCount val="1"/>
                <c:pt idx="0">
                  <c:v>10%H2O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Sheet1!$C$2:$C$9</c:f>
              <c:numCache>
                <c:formatCode>General</c:formatCode>
                <c:ptCount val="8"/>
                <c:pt idx="0">
                  <c:v>65.34</c:v>
                </c:pt>
                <c:pt idx="3">
                  <c:v>81.900000000000006</c:v>
                </c:pt>
                <c:pt idx="6">
                  <c:v>339.41999999999899</c:v>
                </c:pt>
              </c:numCache>
            </c:numRef>
          </c:val>
        </c:ser>
        <c:ser>
          <c:idx val="2"/>
          <c:order val="2"/>
          <c:tx>
            <c:strRef>
              <c:f>Sheet1!$D$1</c:f>
              <c:strCache>
                <c:ptCount val="1"/>
                <c:pt idx="0">
                  <c:v>15%H2O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Sheet1!$D$2:$D$9</c:f>
              <c:numCache>
                <c:formatCode>General</c:formatCode>
                <c:ptCount val="8"/>
                <c:pt idx="3">
                  <c:v>103.17999999999998</c:v>
                </c:pt>
                <c:pt idx="5">
                  <c:v>431.42999999999893</c:v>
                </c:pt>
              </c:numCache>
            </c:numRef>
          </c:val>
        </c:ser>
        <c:ser>
          <c:idx val="3"/>
          <c:order val="3"/>
          <c:tx>
            <c:strRef>
              <c:f>Sheet1!$E$1</c:f>
              <c:strCache>
                <c:ptCount val="1"/>
                <c:pt idx="0">
                  <c:v>20%H2O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Sheet1!$E$2:$E$9</c:f>
              <c:numCache>
                <c:formatCode>General</c:formatCode>
                <c:ptCount val="8"/>
                <c:pt idx="2">
                  <c:v>122.84</c:v>
                </c:pt>
                <c:pt idx="7">
                  <c:v>425.71</c:v>
                </c:pt>
              </c:numCache>
            </c:numRef>
          </c:val>
        </c:ser>
        <c:axId val="129218048"/>
        <c:axId val="129219968"/>
      </c:barChart>
      <c:catAx>
        <c:axId val="129218048"/>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29219968"/>
        <c:crosses val="autoZero"/>
        <c:auto val="1"/>
        <c:lblAlgn val="ctr"/>
        <c:lblOffset val="100"/>
      </c:catAx>
      <c:valAx>
        <c:axId val="129219968"/>
        <c:scaling>
          <c:orientation val="minMax"/>
        </c:scaling>
        <c:axPos val="l"/>
        <c:majorGridlines/>
        <c:title>
          <c:tx>
            <c:rich>
              <a:bodyPr/>
              <a:lstStyle/>
              <a:p>
                <a:pPr>
                  <a:defRPr sz="1200"/>
                </a:pPr>
                <a:r>
                  <a:rPr lang="en-US" sz="1200" dirty="0" smtClean="0"/>
                  <a:t>Bursting strength [</a:t>
                </a:r>
                <a:r>
                  <a:rPr lang="en-US" sz="1200" dirty="0" err="1" smtClean="0"/>
                  <a:t>KPa</a:t>
                </a:r>
                <a:r>
                  <a:rPr lang="en-US" sz="1200" dirty="0" smtClean="0"/>
                  <a:t>]</a:t>
                </a:r>
                <a:endParaRPr lang="en-US" sz="1200" dirty="0"/>
              </a:p>
            </c:rich>
          </c:tx>
          <c:layout>
            <c:manualLayout>
              <c:xMode val="edge"/>
              <c:yMode val="edge"/>
              <c:x val="3.1833440344595579E-2"/>
              <c:y val="0.2092206561006244"/>
            </c:manualLayout>
          </c:layout>
        </c:title>
        <c:numFmt formatCode="General" sourceLinked="1"/>
        <c:tickLblPos val="nextTo"/>
        <c:crossAx val="129218048"/>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th-TH"/>
  <c:chart>
    <c:autoTitleDeleted val="1"/>
    <c:plotArea>
      <c:layout/>
      <c:barChart>
        <c:barDir val="col"/>
        <c:grouping val="clustered"/>
        <c:ser>
          <c:idx val="0"/>
          <c:order val="0"/>
          <c:tx>
            <c:strRef>
              <c:f>Sheet1!$B$1</c:f>
              <c:strCache>
                <c:ptCount val="1"/>
                <c:pt idx="0">
                  <c:v>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Sheet1!$B$2:$B$9</c:f>
              <c:numCache>
                <c:formatCode>General</c:formatCode>
                <c:ptCount val="8"/>
                <c:pt idx="0">
                  <c:v>16.3</c:v>
                </c:pt>
                <c:pt idx="1">
                  <c:v>103.7</c:v>
                </c:pt>
                <c:pt idx="4">
                  <c:v>113.1</c:v>
                </c:pt>
                <c:pt idx="6">
                  <c:v>0</c:v>
                </c:pt>
              </c:numCache>
            </c:numRef>
          </c:val>
        </c:ser>
        <c:ser>
          <c:idx val="1"/>
          <c:order val="1"/>
          <c:tx>
            <c:strRef>
              <c:f>Sheet1!$C$1</c:f>
              <c:strCache>
                <c:ptCount val="1"/>
                <c:pt idx="0">
                  <c:v>10%H2O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Sheet1!$C$2:$C$9</c:f>
              <c:numCache>
                <c:formatCode>General</c:formatCode>
                <c:ptCount val="8"/>
                <c:pt idx="0">
                  <c:v>54</c:v>
                </c:pt>
                <c:pt idx="3">
                  <c:v>65.400000000000006</c:v>
                </c:pt>
                <c:pt idx="6">
                  <c:v>87.5</c:v>
                </c:pt>
              </c:numCache>
            </c:numRef>
          </c:val>
        </c:ser>
        <c:ser>
          <c:idx val="2"/>
          <c:order val="2"/>
          <c:tx>
            <c:strRef>
              <c:f>Sheet1!$D$1</c:f>
              <c:strCache>
                <c:ptCount val="1"/>
                <c:pt idx="0">
                  <c:v>15%H2O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Sheet1!$D$2:$D$9</c:f>
              <c:numCache>
                <c:formatCode>General</c:formatCode>
                <c:ptCount val="8"/>
                <c:pt idx="3">
                  <c:v>86.4</c:v>
                </c:pt>
                <c:pt idx="5">
                  <c:v>88.8</c:v>
                </c:pt>
              </c:numCache>
            </c:numRef>
          </c:val>
        </c:ser>
        <c:ser>
          <c:idx val="3"/>
          <c:order val="3"/>
          <c:tx>
            <c:strRef>
              <c:f>Sheet1!$E$1</c:f>
              <c:strCache>
                <c:ptCount val="1"/>
                <c:pt idx="0">
                  <c:v>20%H2O</c:v>
                </c:pt>
              </c:strCache>
            </c:strRef>
          </c:tx>
          <c:cat>
            <c:numRef>
              <c:f>Sheet1!$A$2:$A$9</c:f>
              <c:numCache>
                <c:formatCode>General</c:formatCode>
                <c:ptCount val="8"/>
                <c:pt idx="0">
                  <c:v>5</c:v>
                </c:pt>
                <c:pt idx="1">
                  <c:v>6</c:v>
                </c:pt>
                <c:pt idx="2">
                  <c:v>9</c:v>
                </c:pt>
                <c:pt idx="3">
                  <c:v>10</c:v>
                </c:pt>
                <c:pt idx="4">
                  <c:v>38</c:v>
                </c:pt>
                <c:pt idx="5">
                  <c:v>40</c:v>
                </c:pt>
                <c:pt idx="6">
                  <c:v>43</c:v>
                </c:pt>
                <c:pt idx="7">
                  <c:v>45</c:v>
                </c:pt>
              </c:numCache>
            </c:numRef>
          </c:cat>
          <c:val>
            <c:numRef>
              <c:f>Sheet1!$E$2:$E$9</c:f>
              <c:numCache>
                <c:formatCode>General</c:formatCode>
                <c:ptCount val="8"/>
                <c:pt idx="2">
                  <c:v>85.7</c:v>
                </c:pt>
                <c:pt idx="7">
                  <c:v>68.2</c:v>
                </c:pt>
              </c:numCache>
            </c:numRef>
          </c:val>
        </c:ser>
        <c:axId val="129357312"/>
        <c:axId val="129359232"/>
      </c:barChart>
      <c:catAx>
        <c:axId val="129357312"/>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29359232"/>
        <c:crosses val="autoZero"/>
        <c:auto val="1"/>
        <c:lblAlgn val="ctr"/>
        <c:lblOffset val="100"/>
      </c:catAx>
      <c:valAx>
        <c:axId val="129359232"/>
        <c:scaling>
          <c:orientation val="minMax"/>
        </c:scaling>
        <c:axPos val="l"/>
        <c:majorGridlines/>
        <c:title>
          <c:tx>
            <c:rich>
              <a:bodyPr/>
              <a:lstStyle/>
              <a:p>
                <a:pPr>
                  <a:defRPr sz="1200"/>
                </a:pPr>
                <a:r>
                  <a:rPr lang="en-US" sz="1200" dirty="0" smtClean="0"/>
                  <a:t>Tearing strength [</a:t>
                </a:r>
                <a:r>
                  <a:rPr lang="en-US" sz="1200" dirty="0" err="1" smtClean="0"/>
                  <a:t>cN</a:t>
                </a:r>
                <a:r>
                  <a:rPr lang="en-US" sz="1200" dirty="0" smtClean="0"/>
                  <a:t>]</a:t>
                </a:r>
                <a:endParaRPr lang="en-US" sz="1200" dirty="0"/>
              </a:p>
            </c:rich>
          </c:tx>
          <c:layout>
            <c:manualLayout>
              <c:xMode val="edge"/>
              <c:yMode val="edge"/>
              <c:x val="2.8595172281211938E-2"/>
              <c:y val="0.18182616915843708"/>
            </c:manualLayout>
          </c:layout>
        </c:title>
        <c:numFmt formatCode="General" sourceLinked="1"/>
        <c:tickLblPos val="nextTo"/>
        <c:crossAx val="129357312"/>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th-TH"/>
  <c:chart>
    <c:title>
      <c:tx>
        <c:rich>
          <a:bodyPr/>
          <a:lstStyle/>
          <a:p>
            <a:pPr>
              <a:defRPr sz="1600"/>
            </a:pPr>
            <a:r>
              <a:rPr lang="en-US" sz="1600" b="1" i="0" u="none" strike="noStrike" baseline="0" dirty="0" smtClean="0"/>
              <a:t>Fiber strength of bamboo paper (</a:t>
            </a:r>
            <a:r>
              <a:rPr lang="en-US" sz="1600" b="1" i="0" u="none" strike="noStrike" baseline="0" dirty="0" err="1" smtClean="0"/>
              <a:t>C.</a:t>
            </a:r>
            <a:r>
              <a:rPr lang="en-US" sz="1600" b="1" i="1" u="none" strike="noStrike" baseline="0" dirty="0" err="1" smtClean="0"/>
              <a:t>vergatum</a:t>
            </a:r>
            <a:r>
              <a:rPr lang="en-US" sz="1600" b="1" i="0" u="none" strike="noStrike" baseline="0" dirty="0" smtClean="0"/>
              <a:t>) from Sulfate process </a:t>
            </a:r>
            <a:br>
              <a:rPr lang="en-US" sz="1600" b="1" i="0" u="none" strike="noStrike" baseline="0" dirty="0" smtClean="0"/>
            </a:br>
            <a:endParaRPr lang="en-US" sz="1600" dirty="0"/>
          </a:p>
        </c:rich>
      </c:tx>
      <c:layout/>
    </c:title>
    <c:plotArea>
      <c:layout/>
      <c:barChart>
        <c:barDir val="col"/>
        <c:grouping val="clustered"/>
        <c:ser>
          <c:idx val="0"/>
          <c:order val="0"/>
          <c:tx>
            <c:strRef>
              <c:f>Sheet1!$B$1</c:f>
              <c:strCache>
                <c:ptCount val="1"/>
                <c:pt idx="0">
                  <c:v>AA=14%</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Sheet1!$B$2:$B$13</c:f>
              <c:numCache>
                <c:formatCode>General</c:formatCode>
                <c:ptCount val="12"/>
                <c:pt idx="3">
                  <c:v>4127</c:v>
                </c:pt>
                <c:pt idx="6">
                  <c:v>0</c:v>
                </c:pt>
                <c:pt idx="11">
                  <c:v>6086.51</c:v>
                </c:pt>
              </c:numCache>
            </c:numRef>
          </c:val>
        </c:ser>
        <c:ser>
          <c:idx val="1"/>
          <c:order val="1"/>
          <c:tx>
            <c:strRef>
              <c:f>Sheet1!$C$1</c:f>
              <c:strCache>
                <c:ptCount val="1"/>
                <c:pt idx="0">
                  <c:v>AA=16%</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Sheet1!$C$2:$C$13</c:f>
              <c:numCache>
                <c:formatCode>General</c:formatCode>
                <c:ptCount val="12"/>
                <c:pt idx="0">
                  <c:v>1792.08</c:v>
                </c:pt>
                <c:pt idx="5">
                  <c:v>4842.9800000000005</c:v>
                </c:pt>
                <c:pt idx="7">
                  <c:v>5168.55</c:v>
                </c:pt>
              </c:numCache>
            </c:numRef>
          </c:val>
        </c:ser>
        <c:ser>
          <c:idx val="2"/>
          <c:order val="2"/>
          <c:tx>
            <c:strRef>
              <c:f>Sheet1!$D$1</c:f>
              <c:strCache>
                <c:ptCount val="1"/>
                <c:pt idx="0">
                  <c:v>AA=18%</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Sheet1!$D$2:$D$13</c:f>
              <c:numCache>
                <c:formatCode>General</c:formatCode>
                <c:ptCount val="12"/>
                <c:pt idx="0">
                  <c:v>1091.9000000000001</c:v>
                </c:pt>
                <c:pt idx="4">
                  <c:v>3870.98</c:v>
                </c:pt>
                <c:pt idx="8">
                  <c:v>4940.6000000000004</c:v>
                </c:pt>
                <c:pt idx="9">
                  <c:v>5165.29</c:v>
                </c:pt>
              </c:numCache>
            </c:numRef>
          </c:val>
        </c:ser>
        <c:ser>
          <c:idx val="3"/>
          <c:order val="3"/>
          <c:tx>
            <c:strRef>
              <c:f>Sheet1!$E$1</c:f>
              <c:strCache>
                <c:ptCount val="1"/>
                <c:pt idx="0">
                  <c:v>AA=20%</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Sheet1!$E$2:$E$13</c:f>
              <c:numCache>
                <c:formatCode>General</c:formatCode>
                <c:ptCount val="12"/>
                <c:pt idx="1">
                  <c:v>1974.87</c:v>
                </c:pt>
                <c:pt idx="2">
                  <c:v>3040.54</c:v>
                </c:pt>
                <c:pt idx="6">
                  <c:v>4374.88</c:v>
                </c:pt>
                <c:pt idx="10">
                  <c:v>4530.8</c:v>
                </c:pt>
              </c:numCache>
            </c:numRef>
          </c:val>
        </c:ser>
        <c:axId val="129148800"/>
        <c:axId val="129159168"/>
      </c:barChart>
      <c:catAx>
        <c:axId val="129148800"/>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29159168"/>
        <c:crosses val="autoZero"/>
        <c:auto val="1"/>
        <c:lblAlgn val="ctr"/>
        <c:lblOffset val="100"/>
      </c:catAx>
      <c:valAx>
        <c:axId val="129159168"/>
        <c:scaling>
          <c:orientation val="minMax"/>
        </c:scaling>
        <c:axPos val="l"/>
        <c:majorGridlines/>
        <c:title>
          <c:tx>
            <c:rich>
              <a:bodyPr/>
              <a:lstStyle/>
              <a:p>
                <a:pPr>
                  <a:defRPr sz="1200"/>
                </a:pPr>
                <a:r>
                  <a:rPr lang="en-US" sz="1200" dirty="0" smtClean="0"/>
                  <a:t>Breaking strength [m]</a:t>
                </a:r>
                <a:endParaRPr lang="en-US" sz="1200" dirty="0"/>
              </a:p>
            </c:rich>
          </c:tx>
          <c:layout>
            <c:manualLayout>
              <c:xMode val="edge"/>
              <c:yMode val="edge"/>
              <c:x val="2.6788409152009744E-2"/>
              <c:y val="0.18942578011081962"/>
            </c:manualLayout>
          </c:layout>
        </c:title>
        <c:numFmt formatCode="General" sourceLinked="1"/>
        <c:tickLblPos val="nextTo"/>
        <c:crossAx val="129148800"/>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th-TH"/>
  <c:chart>
    <c:autoTitleDeleted val="1"/>
    <c:plotArea>
      <c:layout/>
      <c:barChart>
        <c:barDir val="col"/>
        <c:grouping val="clustered"/>
        <c:ser>
          <c:idx val="0"/>
          <c:order val="0"/>
          <c:tx>
            <c:strRef>
              <c:f>Sheet1!$B$1</c:f>
              <c:strCache>
                <c:ptCount val="1"/>
                <c:pt idx="0">
                  <c:v>AA=14%</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Sheet1!$B$2:$B$13</c:f>
              <c:numCache>
                <c:formatCode>General</c:formatCode>
                <c:ptCount val="12"/>
                <c:pt idx="3">
                  <c:v>261.92999999999893</c:v>
                </c:pt>
                <c:pt idx="6">
                  <c:v>0</c:v>
                </c:pt>
                <c:pt idx="11">
                  <c:v>418</c:v>
                </c:pt>
              </c:numCache>
            </c:numRef>
          </c:val>
        </c:ser>
        <c:ser>
          <c:idx val="1"/>
          <c:order val="1"/>
          <c:tx>
            <c:strRef>
              <c:f>Sheet1!$C$1</c:f>
              <c:strCache>
                <c:ptCount val="1"/>
                <c:pt idx="0">
                  <c:v>AA=16%</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Sheet1!$C$2:$C$13</c:f>
              <c:numCache>
                <c:formatCode>General</c:formatCode>
                <c:ptCount val="12"/>
                <c:pt idx="0">
                  <c:v>95.28</c:v>
                </c:pt>
                <c:pt idx="5">
                  <c:v>302.64000000000038</c:v>
                </c:pt>
                <c:pt idx="7">
                  <c:v>441.67</c:v>
                </c:pt>
              </c:numCache>
            </c:numRef>
          </c:val>
        </c:ser>
        <c:ser>
          <c:idx val="2"/>
          <c:order val="2"/>
          <c:tx>
            <c:strRef>
              <c:f>Sheet1!$D$1</c:f>
              <c:strCache>
                <c:ptCount val="1"/>
                <c:pt idx="0">
                  <c:v>AA=18%</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Sheet1!$D$2:$D$13</c:f>
              <c:numCache>
                <c:formatCode>General</c:formatCode>
                <c:ptCount val="12"/>
                <c:pt idx="0">
                  <c:v>91.22</c:v>
                </c:pt>
                <c:pt idx="4">
                  <c:v>252.04</c:v>
                </c:pt>
                <c:pt idx="8">
                  <c:v>427.05</c:v>
                </c:pt>
                <c:pt idx="9">
                  <c:v>330.44</c:v>
                </c:pt>
              </c:numCache>
            </c:numRef>
          </c:val>
        </c:ser>
        <c:ser>
          <c:idx val="3"/>
          <c:order val="3"/>
          <c:tx>
            <c:strRef>
              <c:f>Sheet1!$E$1</c:f>
              <c:strCache>
                <c:ptCount val="1"/>
                <c:pt idx="0">
                  <c:v>AA=20%</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Sheet1!$E$2:$E$13</c:f>
              <c:numCache>
                <c:formatCode>General</c:formatCode>
                <c:ptCount val="12"/>
                <c:pt idx="1">
                  <c:v>93.83</c:v>
                </c:pt>
                <c:pt idx="2">
                  <c:v>161.86000000000001</c:v>
                </c:pt>
                <c:pt idx="6">
                  <c:v>403.24</c:v>
                </c:pt>
                <c:pt idx="10">
                  <c:v>248.64</c:v>
                </c:pt>
              </c:numCache>
            </c:numRef>
          </c:val>
        </c:ser>
        <c:axId val="130136320"/>
        <c:axId val="130118016"/>
      </c:barChart>
      <c:catAx>
        <c:axId val="130136320"/>
        <c:scaling>
          <c:orientation val="minMax"/>
        </c:scaling>
        <c:axPos val="b"/>
        <c:title>
          <c:tx>
            <c:rich>
              <a:bodyPr/>
              <a:lstStyle/>
              <a:p>
                <a:pPr>
                  <a:defRPr sz="1200"/>
                </a:pPr>
                <a:r>
                  <a:rPr lang="en-US" sz="1200" dirty="0" smtClean="0"/>
                  <a:t>Freeness [</a:t>
                </a:r>
                <a:r>
                  <a:rPr lang="en-US" sz="1200" baseline="30000" dirty="0" smtClean="0"/>
                  <a:t>o </a:t>
                </a:r>
                <a:r>
                  <a:rPr lang="en-US" sz="1200" dirty="0" smtClean="0"/>
                  <a:t>SR]</a:t>
                </a:r>
                <a:endParaRPr lang="en-US" sz="1200" dirty="0"/>
              </a:p>
            </c:rich>
          </c:tx>
          <c:layout/>
        </c:title>
        <c:numFmt formatCode="General" sourceLinked="1"/>
        <c:majorTickMark val="none"/>
        <c:tickLblPos val="nextTo"/>
        <c:crossAx val="130118016"/>
        <c:crosses val="autoZero"/>
        <c:auto val="1"/>
        <c:lblAlgn val="ctr"/>
        <c:lblOffset val="100"/>
      </c:catAx>
      <c:valAx>
        <c:axId val="130118016"/>
        <c:scaling>
          <c:orientation val="minMax"/>
        </c:scaling>
        <c:axPos val="l"/>
        <c:majorGridlines/>
        <c:title>
          <c:tx>
            <c:rich>
              <a:bodyPr/>
              <a:lstStyle/>
              <a:p>
                <a:pPr>
                  <a:defRPr sz="1200"/>
                </a:pPr>
                <a:r>
                  <a:rPr lang="en-US" sz="1200" dirty="0" smtClean="0"/>
                  <a:t>Bursting strength [</a:t>
                </a:r>
                <a:r>
                  <a:rPr lang="en-US" sz="1200" dirty="0" err="1" smtClean="0"/>
                  <a:t>KPa</a:t>
                </a:r>
                <a:r>
                  <a:rPr lang="en-US" sz="1200" dirty="0" smtClean="0"/>
                  <a:t>]</a:t>
                </a:r>
                <a:endParaRPr lang="en-US" sz="1200" dirty="0"/>
              </a:p>
            </c:rich>
          </c:tx>
          <c:layout>
            <c:manualLayout>
              <c:xMode val="edge"/>
              <c:yMode val="edge"/>
              <c:x val="1.9992240443563781E-2"/>
              <c:y val="0.14855041544154729"/>
            </c:manualLayout>
          </c:layout>
        </c:title>
        <c:numFmt formatCode="General" sourceLinked="1"/>
        <c:tickLblPos val="nextTo"/>
        <c:crossAx val="130136320"/>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th-TH"/>
  <c:chart>
    <c:autoTitleDeleted val="1"/>
    <c:plotArea>
      <c:layout/>
      <c:barChart>
        <c:barDir val="col"/>
        <c:grouping val="clustered"/>
        <c:ser>
          <c:idx val="0"/>
          <c:order val="0"/>
          <c:tx>
            <c:strRef>
              <c:f>Sheet1!$B$1</c:f>
              <c:strCache>
                <c:ptCount val="1"/>
                <c:pt idx="0">
                  <c:v>AA=14%</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Sheet1!$B$2:$B$13</c:f>
              <c:numCache>
                <c:formatCode>General</c:formatCode>
                <c:ptCount val="12"/>
                <c:pt idx="3">
                  <c:v>93.2</c:v>
                </c:pt>
                <c:pt idx="6">
                  <c:v>0</c:v>
                </c:pt>
                <c:pt idx="11">
                  <c:v>66.599999999999994</c:v>
                </c:pt>
              </c:numCache>
            </c:numRef>
          </c:val>
        </c:ser>
        <c:ser>
          <c:idx val="1"/>
          <c:order val="1"/>
          <c:tx>
            <c:strRef>
              <c:f>Sheet1!$C$1</c:f>
              <c:strCache>
                <c:ptCount val="1"/>
                <c:pt idx="0">
                  <c:v>AA=16%</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Sheet1!$C$2:$C$13</c:f>
              <c:numCache>
                <c:formatCode>General</c:formatCode>
                <c:ptCount val="12"/>
                <c:pt idx="0">
                  <c:v>61.4</c:v>
                </c:pt>
                <c:pt idx="5">
                  <c:v>95.5</c:v>
                </c:pt>
                <c:pt idx="7">
                  <c:v>75.8</c:v>
                </c:pt>
              </c:numCache>
            </c:numRef>
          </c:val>
        </c:ser>
        <c:ser>
          <c:idx val="2"/>
          <c:order val="2"/>
          <c:tx>
            <c:strRef>
              <c:f>Sheet1!$D$1</c:f>
              <c:strCache>
                <c:ptCount val="1"/>
                <c:pt idx="0">
                  <c:v>AA=18%</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Sheet1!$D$2:$D$13</c:f>
              <c:numCache>
                <c:formatCode>General</c:formatCode>
                <c:ptCount val="12"/>
                <c:pt idx="0">
                  <c:v>52.4</c:v>
                </c:pt>
                <c:pt idx="4">
                  <c:v>96</c:v>
                </c:pt>
                <c:pt idx="8">
                  <c:v>53.1</c:v>
                </c:pt>
                <c:pt idx="9">
                  <c:v>81.5</c:v>
                </c:pt>
              </c:numCache>
            </c:numRef>
          </c:val>
        </c:ser>
        <c:ser>
          <c:idx val="3"/>
          <c:order val="3"/>
          <c:tx>
            <c:strRef>
              <c:f>Sheet1!$E$1</c:f>
              <c:strCache>
                <c:ptCount val="1"/>
                <c:pt idx="0">
                  <c:v>AA=20%</c:v>
                </c:pt>
              </c:strCache>
            </c:strRef>
          </c:tx>
          <c:cat>
            <c:numRef>
              <c:f>Sheet1!$A$2:$A$13</c:f>
              <c:numCache>
                <c:formatCode>General</c:formatCode>
                <c:ptCount val="12"/>
                <c:pt idx="0">
                  <c:v>11</c:v>
                </c:pt>
                <c:pt idx="1">
                  <c:v>15</c:v>
                </c:pt>
                <c:pt idx="2">
                  <c:v>20</c:v>
                </c:pt>
                <c:pt idx="3">
                  <c:v>25</c:v>
                </c:pt>
                <c:pt idx="4">
                  <c:v>27</c:v>
                </c:pt>
                <c:pt idx="5">
                  <c:v>31</c:v>
                </c:pt>
                <c:pt idx="6">
                  <c:v>35</c:v>
                </c:pt>
                <c:pt idx="7">
                  <c:v>36</c:v>
                </c:pt>
                <c:pt idx="8">
                  <c:v>44</c:v>
                </c:pt>
                <c:pt idx="9">
                  <c:v>45</c:v>
                </c:pt>
                <c:pt idx="10">
                  <c:v>48</c:v>
                </c:pt>
                <c:pt idx="11">
                  <c:v>72</c:v>
                </c:pt>
              </c:numCache>
            </c:numRef>
          </c:cat>
          <c:val>
            <c:numRef>
              <c:f>Sheet1!$E$2:$E$13</c:f>
              <c:numCache>
                <c:formatCode>General</c:formatCode>
                <c:ptCount val="12"/>
                <c:pt idx="1">
                  <c:v>69.900000000000006</c:v>
                </c:pt>
                <c:pt idx="2">
                  <c:v>86.3</c:v>
                </c:pt>
                <c:pt idx="6">
                  <c:v>67.599999999999994</c:v>
                </c:pt>
                <c:pt idx="10">
                  <c:v>61.6</c:v>
                </c:pt>
              </c:numCache>
            </c:numRef>
          </c:val>
        </c:ser>
        <c:axId val="130255104"/>
        <c:axId val="130261376"/>
      </c:barChart>
      <c:catAx>
        <c:axId val="130255104"/>
        <c:scaling>
          <c:orientation val="minMax"/>
        </c:scaling>
        <c:axPos val="b"/>
        <c:title>
          <c:tx>
            <c:rich>
              <a:bodyPr/>
              <a:lstStyle/>
              <a:p>
                <a:pPr>
                  <a:defRPr sz="1200"/>
                </a:pPr>
                <a:r>
                  <a:rPr lang="en-US" sz="1200" dirty="0" smtClean="0"/>
                  <a:t>Freeness [</a:t>
                </a:r>
                <a:r>
                  <a:rPr lang="en-US" sz="1200" baseline="30000" dirty="0" smtClean="0"/>
                  <a:t>o</a:t>
                </a:r>
                <a:r>
                  <a:rPr lang="en-US" sz="1200" dirty="0" smtClean="0"/>
                  <a:t> SR]</a:t>
                </a:r>
                <a:endParaRPr lang="en-US" sz="1200" dirty="0"/>
              </a:p>
            </c:rich>
          </c:tx>
          <c:layout/>
        </c:title>
        <c:numFmt formatCode="General" sourceLinked="1"/>
        <c:majorTickMark val="none"/>
        <c:tickLblPos val="nextTo"/>
        <c:crossAx val="130261376"/>
        <c:crosses val="autoZero"/>
        <c:auto val="1"/>
        <c:lblAlgn val="ctr"/>
        <c:lblOffset val="100"/>
      </c:catAx>
      <c:valAx>
        <c:axId val="130261376"/>
        <c:scaling>
          <c:orientation val="minMax"/>
        </c:scaling>
        <c:axPos val="l"/>
        <c:majorGridlines/>
        <c:title>
          <c:tx>
            <c:rich>
              <a:bodyPr/>
              <a:lstStyle/>
              <a:p>
                <a:pPr>
                  <a:defRPr sz="1200"/>
                </a:pPr>
                <a:r>
                  <a:rPr lang="en-US" sz="1200" dirty="0" smtClean="0"/>
                  <a:t>Tearing strength [</a:t>
                </a:r>
                <a:r>
                  <a:rPr lang="en-US" sz="1200" dirty="0" err="1" smtClean="0"/>
                  <a:t>cN</a:t>
                </a:r>
                <a:r>
                  <a:rPr lang="en-US" sz="1200" dirty="0" smtClean="0"/>
                  <a:t>]</a:t>
                </a:r>
                <a:endParaRPr lang="en-US" sz="1200" dirty="0"/>
              </a:p>
            </c:rich>
          </c:tx>
          <c:layout>
            <c:manualLayout>
              <c:xMode val="edge"/>
              <c:yMode val="edge"/>
              <c:x val="1.5458828999789434E-2"/>
              <c:y val="0.19508844750633747"/>
            </c:manualLayout>
          </c:layout>
        </c:title>
        <c:numFmt formatCode="General" sourceLinked="1"/>
        <c:tickLblPos val="nextTo"/>
        <c:crossAx val="130255104"/>
        <c:crosses val="autoZero"/>
        <c:crossBetween val="between"/>
      </c:valAx>
    </c:plotArea>
    <c:legend>
      <c:legendPos val="r"/>
      <c:layout/>
      <c:txPr>
        <a:bodyPr/>
        <a:lstStyle/>
        <a:p>
          <a:pPr>
            <a:defRPr sz="1200"/>
          </a:pPr>
          <a:endParaRPr lang="th-TH"/>
        </a:p>
      </c:txPr>
    </c:legend>
    <c:plotVisOnly val="1"/>
  </c:chart>
  <c:txPr>
    <a:bodyPr/>
    <a:lstStyle/>
    <a:p>
      <a:pPr>
        <a:defRPr sz="1800"/>
      </a:pPr>
      <a:endParaRPr lang="th-TH"/>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3E83D-41FC-445C-BBE1-F46377F29271}" type="doc">
      <dgm:prSet loTypeId="urn:microsoft.com/office/officeart/2005/8/layout/process4" loCatId="process" qsTypeId="urn:microsoft.com/office/officeart/2005/8/quickstyle/3d4" qsCatId="3D" csTypeId="urn:microsoft.com/office/officeart/2005/8/colors/accent0_3" csCatId="mainScheme" phldr="1"/>
      <dgm:spPr/>
      <dgm:t>
        <a:bodyPr/>
        <a:lstStyle/>
        <a:p>
          <a:endParaRPr lang="th-TH"/>
        </a:p>
      </dgm:t>
    </dgm:pt>
    <dgm:pt modelId="{C541573D-DDDD-485E-8D54-16444937A5F5}">
      <dgm:prSet phldrT="[Text]"/>
      <dgm:spPr/>
      <dgm:t>
        <a:bodyPr/>
        <a:lstStyle/>
        <a:p>
          <a:r>
            <a:rPr lang="en-US" dirty="0" smtClean="0"/>
            <a:t>To develop bamboo pulp</a:t>
          </a:r>
          <a:endParaRPr lang="th-TH" dirty="0"/>
        </a:p>
      </dgm:t>
    </dgm:pt>
    <dgm:pt modelId="{D9237BB8-2927-4369-B5C2-E8E9A5200E06}" type="parTrans" cxnId="{FCC24435-6BBE-455C-9BCE-30792AE592CA}">
      <dgm:prSet/>
      <dgm:spPr/>
      <dgm:t>
        <a:bodyPr/>
        <a:lstStyle/>
        <a:p>
          <a:endParaRPr lang="th-TH"/>
        </a:p>
      </dgm:t>
    </dgm:pt>
    <dgm:pt modelId="{030FED7F-06BF-4277-99A4-20036C2859C1}" type="sibTrans" cxnId="{FCC24435-6BBE-455C-9BCE-30792AE592CA}">
      <dgm:prSet/>
      <dgm:spPr/>
      <dgm:t>
        <a:bodyPr/>
        <a:lstStyle/>
        <a:p>
          <a:endParaRPr lang="th-TH"/>
        </a:p>
      </dgm:t>
    </dgm:pt>
    <dgm:pt modelId="{691FC5EE-7E0B-4E57-8DE0-9E06E54294D0}">
      <dgm:prSet phldrT="[Text]"/>
      <dgm:spPr/>
      <dgm:t>
        <a:bodyPr/>
        <a:lstStyle/>
        <a:p>
          <a:r>
            <a:rPr lang="en-US" dirty="0" smtClean="0"/>
            <a:t>To examine pulp and paper quality</a:t>
          </a:r>
          <a:endParaRPr lang="th-TH" dirty="0"/>
        </a:p>
      </dgm:t>
    </dgm:pt>
    <dgm:pt modelId="{9E111054-43B8-440C-93EC-E365F2ECC8A9}" type="parTrans" cxnId="{671BEF65-49BD-4DBA-9762-CB79A4A57271}">
      <dgm:prSet/>
      <dgm:spPr/>
      <dgm:t>
        <a:bodyPr/>
        <a:lstStyle/>
        <a:p>
          <a:endParaRPr lang="th-TH"/>
        </a:p>
      </dgm:t>
    </dgm:pt>
    <dgm:pt modelId="{E4EE42C7-C09B-474E-A04A-71AA6C37832F}" type="sibTrans" cxnId="{671BEF65-49BD-4DBA-9762-CB79A4A57271}">
      <dgm:prSet/>
      <dgm:spPr/>
      <dgm:t>
        <a:bodyPr/>
        <a:lstStyle/>
        <a:p>
          <a:endParaRPr lang="th-TH"/>
        </a:p>
      </dgm:t>
    </dgm:pt>
    <dgm:pt modelId="{FE3A10C1-5ACC-48F9-85FF-F36A621C1D01}">
      <dgm:prSet phldrT="[Text]"/>
      <dgm:spPr/>
      <dgm:t>
        <a:bodyPr/>
        <a:lstStyle/>
        <a:p>
          <a:r>
            <a:rPr lang="en-US" dirty="0" smtClean="0"/>
            <a:t>To compare pulp quality of various bamboo species</a:t>
          </a:r>
          <a:endParaRPr lang="th-TH" dirty="0"/>
        </a:p>
      </dgm:t>
    </dgm:pt>
    <dgm:pt modelId="{C1921A06-B4D2-4EBC-BF53-AB3CAFF0C457}" type="parTrans" cxnId="{B42221DF-576F-48A6-A4AE-5543871D4936}">
      <dgm:prSet/>
      <dgm:spPr/>
      <dgm:t>
        <a:bodyPr/>
        <a:lstStyle/>
        <a:p>
          <a:endParaRPr lang="th-TH"/>
        </a:p>
      </dgm:t>
    </dgm:pt>
    <dgm:pt modelId="{1DF648D5-2105-453A-B064-4933AF206783}" type="sibTrans" cxnId="{B42221DF-576F-48A6-A4AE-5543871D4936}">
      <dgm:prSet/>
      <dgm:spPr/>
      <dgm:t>
        <a:bodyPr/>
        <a:lstStyle/>
        <a:p>
          <a:endParaRPr lang="th-TH"/>
        </a:p>
      </dgm:t>
    </dgm:pt>
    <dgm:pt modelId="{39417868-24D6-4776-B19C-D24195DD9D81}" type="pres">
      <dgm:prSet presAssocID="{51A3E83D-41FC-445C-BBE1-F46377F29271}" presName="Name0" presStyleCnt="0">
        <dgm:presLayoutVars>
          <dgm:dir/>
          <dgm:animLvl val="lvl"/>
          <dgm:resizeHandles val="exact"/>
        </dgm:presLayoutVars>
      </dgm:prSet>
      <dgm:spPr/>
      <dgm:t>
        <a:bodyPr/>
        <a:lstStyle/>
        <a:p>
          <a:endParaRPr lang="th-TH"/>
        </a:p>
      </dgm:t>
    </dgm:pt>
    <dgm:pt modelId="{1D0D80E1-73CE-4D31-9E15-2EF23231EEA4}" type="pres">
      <dgm:prSet presAssocID="{FE3A10C1-5ACC-48F9-85FF-F36A621C1D01}" presName="boxAndChildren" presStyleCnt="0"/>
      <dgm:spPr/>
    </dgm:pt>
    <dgm:pt modelId="{4983528C-9338-42BD-AED8-0B3401DCFE0F}" type="pres">
      <dgm:prSet presAssocID="{FE3A10C1-5ACC-48F9-85FF-F36A621C1D01}" presName="parentTextBox" presStyleLbl="node1" presStyleIdx="0" presStyleCnt="3"/>
      <dgm:spPr/>
      <dgm:t>
        <a:bodyPr/>
        <a:lstStyle/>
        <a:p>
          <a:endParaRPr lang="th-TH"/>
        </a:p>
      </dgm:t>
    </dgm:pt>
    <dgm:pt modelId="{5E0DAA30-14EA-48C4-B341-11536DB872ED}" type="pres">
      <dgm:prSet presAssocID="{E4EE42C7-C09B-474E-A04A-71AA6C37832F}" presName="sp" presStyleCnt="0"/>
      <dgm:spPr/>
    </dgm:pt>
    <dgm:pt modelId="{3EC04B96-4BB3-4A98-AE84-54FEB28D60C4}" type="pres">
      <dgm:prSet presAssocID="{691FC5EE-7E0B-4E57-8DE0-9E06E54294D0}" presName="arrowAndChildren" presStyleCnt="0"/>
      <dgm:spPr/>
    </dgm:pt>
    <dgm:pt modelId="{8F34B3D3-21D2-4879-B594-CE18564E2511}" type="pres">
      <dgm:prSet presAssocID="{691FC5EE-7E0B-4E57-8DE0-9E06E54294D0}" presName="parentTextArrow" presStyleLbl="node1" presStyleIdx="1" presStyleCnt="3"/>
      <dgm:spPr/>
      <dgm:t>
        <a:bodyPr/>
        <a:lstStyle/>
        <a:p>
          <a:endParaRPr lang="th-TH"/>
        </a:p>
      </dgm:t>
    </dgm:pt>
    <dgm:pt modelId="{BE7C73B4-AF67-45F1-86FC-E30A1D7C366E}" type="pres">
      <dgm:prSet presAssocID="{030FED7F-06BF-4277-99A4-20036C2859C1}" presName="sp" presStyleCnt="0"/>
      <dgm:spPr/>
    </dgm:pt>
    <dgm:pt modelId="{C7F24E34-03B8-4619-B731-FAC9B30D26C6}" type="pres">
      <dgm:prSet presAssocID="{C541573D-DDDD-485E-8D54-16444937A5F5}" presName="arrowAndChildren" presStyleCnt="0"/>
      <dgm:spPr/>
    </dgm:pt>
    <dgm:pt modelId="{FB7E1405-8D30-4C79-9658-82F96AA0AED7}" type="pres">
      <dgm:prSet presAssocID="{C541573D-DDDD-485E-8D54-16444937A5F5}" presName="parentTextArrow" presStyleLbl="node1" presStyleIdx="2" presStyleCnt="3"/>
      <dgm:spPr/>
      <dgm:t>
        <a:bodyPr/>
        <a:lstStyle/>
        <a:p>
          <a:endParaRPr lang="th-TH"/>
        </a:p>
      </dgm:t>
    </dgm:pt>
  </dgm:ptLst>
  <dgm:cxnLst>
    <dgm:cxn modelId="{671BEF65-49BD-4DBA-9762-CB79A4A57271}" srcId="{51A3E83D-41FC-445C-BBE1-F46377F29271}" destId="{691FC5EE-7E0B-4E57-8DE0-9E06E54294D0}" srcOrd="1" destOrd="0" parTransId="{9E111054-43B8-440C-93EC-E365F2ECC8A9}" sibTransId="{E4EE42C7-C09B-474E-A04A-71AA6C37832F}"/>
    <dgm:cxn modelId="{B42221DF-576F-48A6-A4AE-5543871D4936}" srcId="{51A3E83D-41FC-445C-BBE1-F46377F29271}" destId="{FE3A10C1-5ACC-48F9-85FF-F36A621C1D01}" srcOrd="2" destOrd="0" parTransId="{C1921A06-B4D2-4EBC-BF53-AB3CAFF0C457}" sibTransId="{1DF648D5-2105-453A-B064-4933AF206783}"/>
    <dgm:cxn modelId="{F25A6F59-B7AC-4E7F-977B-D3F9DFE19D0E}" type="presOf" srcId="{FE3A10C1-5ACC-48F9-85FF-F36A621C1D01}" destId="{4983528C-9338-42BD-AED8-0B3401DCFE0F}" srcOrd="0" destOrd="0" presId="urn:microsoft.com/office/officeart/2005/8/layout/process4"/>
    <dgm:cxn modelId="{52F005F9-8912-46FB-9991-2CC43ED59CE1}" type="presOf" srcId="{51A3E83D-41FC-445C-BBE1-F46377F29271}" destId="{39417868-24D6-4776-B19C-D24195DD9D81}" srcOrd="0" destOrd="0" presId="urn:microsoft.com/office/officeart/2005/8/layout/process4"/>
    <dgm:cxn modelId="{1D6A9A05-E3E9-48DE-81AA-1348BB335C85}" type="presOf" srcId="{C541573D-DDDD-485E-8D54-16444937A5F5}" destId="{FB7E1405-8D30-4C79-9658-82F96AA0AED7}" srcOrd="0" destOrd="0" presId="urn:microsoft.com/office/officeart/2005/8/layout/process4"/>
    <dgm:cxn modelId="{F9ABE8C2-8146-4B10-B08D-9A7040415807}" type="presOf" srcId="{691FC5EE-7E0B-4E57-8DE0-9E06E54294D0}" destId="{8F34B3D3-21D2-4879-B594-CE18564E2511}" srcOrd="0" destOrd="0" presId="urn:microsoft.com/office/officeart/2005/8/layout/process4"/>
    <dgm:cxn modelId="{FCC24435-6BBE-455C-9BCE-30792AE592CA}" srcId="{51A3E83D-41FC-445C-BBE1-F46377F29271}" destId="{C541573D-DDDD-485E-8D54-16444937A5F5}" srcOrd="0" destOrd="0" parTransId="{D9237BB8-2927-4369-B5C2-E8E9A5200E06}" sibTransId="{030FED7F-06BF-4277-99A4-20036C2859C1}"/>
    <dgm:cxn modelId="{5FA232AF-4AE1-4205-8E63-8CA4296DA166}" type="presParOf" srcId="{39417868-24D6-4776-B19C-D24195DD9D81}" destId="{1D0D80E1-73CE-4D31-9E15-2EF23231EEA4}" srcOrd="0" destOrd="0" presId="urn:microsoft.com/office/officeart/2005/8/layout/process4"/>
    <dgm:cxn modelId="{FFC3C3B6-C12E-4D03-8581-94CA7E82C899}" type="presParOf" srcId="{1D0D80E1-73CE-4D31-9E15-2EF23231EEA4}" destId="{4983528C-9338-42BD-AED8-0B3401DCFE0F}" srcOrd="0" destOrd="0" presId="urn:microsoft.com/office/officeart/2005/8/layout/process4"/>
    <dgm:cxn modelId="{9B1DCC84-3E46-4021-8F4E-42C199EA321B}" type="presParOf" srcId="{39417868-24D6-4776-B19C-D24195DD9D81}" destId="{5E0DAA30-14EA-48C4-B341-11536DB872ED}" srcOrd="1" destOrd="0" presId="urn:microsoft.com/office/officeart/2005/8/layout/process4"/>
    <dgm:cxn modelId="{86974572-086F-4F00-BCF2-6E80A7AD1989}" type="presParOf" srcId="{39417868-24D6-4776-B19C-D24195DD9D81}" destId="{3EC04B96-4BB3-4A98-AE84-54FEB28D60C4}" srcOrd="2" destOrd="0" presId="urn:microsoft.com/office/officeart/2005/8/layout/process4"/>
    <dgm:cxn modelId="{D66424DF-E540-4C31-9D4A-7B115FAEC82B}" type="presParOf" srcId="{3EC04B96-4BB3-4A98-AE84-54FEB28D60C4}" destId="{8F34B3D3-21D2-4879-B594-CE18564E2511}" srcOrd="0" destOrd="0" presId="urn:microsoft.com/office/officeart/2005/8/layout/process4"/>
    <dgm:cxn modelId="{AF7785DB-B6F3-4480-9677-B0EDE1FA8878}" type="presParOf" srcId="{39417868-24D6-4776-B19C-D24195DD9D81}" destId="{BE7C73B4-AF67-45F1-86FC-E30A1D7C366E}" srcOrd="3" destOrd="0" presId="urn:microsoft.com/office/officeart/2005/8/layout/process4"/>
    <dgm:cxn modelId="{F72AF7BB-CEB2-417E-AB8C-5F28340D443C}" type="presParOf" srcId="{39417868-24D6-4776-B19C-D24195DD9D81}" destId="{C7F24E34-03B8-4619-B731-FAC9B30D26C6}" srcOrd="4" destOrd="0" presId="urn:microsoft.com/office/officeart/2005/8/layout/process4"/>
    <dgm:cxn modelId="{0F1BCF55-5EF5-4ADA-8F5D-272A1A4D0C1F}" type="presParOf" srcId="{C7F24E34-03B8-4619-B731-FAC9B30D26C6}" destId="{FB7E1405-8D30-4C79-9658-82F96AA0AED7}"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83528C-9338-42BD-AED8-0B3401DCFE0F}">
      <dsp:nvSpPr>
        <dsp:cNvPr id="0" name=""/>
        <dsp:cNvSpPr/>
      </dsp:nvSpPr>
      <dsp:spPr>
        <a:xfrm>
          <a:off x="0" y="3406931"/>
          <a:ext cx="8229600" cy="1118231"/>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To compare pulp quality of various bamboo species</a:t>
          </a:r>
          <a:endParaRPr lang="th-TH" sz="2700" kern="1200" dirty="0"/>
        </a:p>
      </dsp:txBody>
      <dsp:txXfrm>
        <a:off x="0" y="3406931"/>
        <a:ext cx="8229600" cy="1118231"/>
      </dsp:txXfrm>
    </dsp:sp>
    <dsp:sp modelId="{8F34B3D3-21D2-4879-B594-CE18564E2511}">
      <dsp:nvSpPr>
        <dsp:cNvPr id="0" name=""/>
        <dsp:cNvSpPr/>
      </dsp:nvSpPr>
      <dsp:spPr>
        <a:xfrm rot="10800000">
          <a:off x="0" y="1703865"/>
          <a:ext cx="8229600" cy="1719839"/>
        </a:xfrm>
        <a:prstGeom prst="upArrowCallou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To examine pulp and paper quality</a:t>
          </a:r>
          <a:endParaRPr lang="th-TH" sz="2700" kern="1200" dirty="0"/>
        </a:p>
      </dsp:txBody>
      <dsp:txXfrm rot="10800000">
        <a:off x="0" y="1703865"/>
        <a:ext cx="8229600" cy="1719839"/>
      </dsp:txXfrm>
    </dsp:sp>
    <dsp:sp modelId="{FB7E1405-8D30-4C79-9658-82F96AA0AED7}">
      <dsp:nvSpPr>
        <dsp:cNvPr id="0" name=""/>
        <dsp:cNvSpPr/>
      </dsp:nvSpPr>
      <dsp:spPr>
        <a:xfrm rot="10800000">
          <a:off x="0" y="799"/>
          <a:ext cx="8229600" cy="1719839"/>
        </a:xfrm>
        <a:prstGeom prst="upArrowCallou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To develop bamboo pulp</a:t>
          </a:r>
          <a:endParaRPr lang="th-TH" sz="2700" kern="1200" dirty="0"/>
        </a:p>
      </dsp:txBody>
      <dsp:txXfrm rot="10800000">
        <a:off x="0" y="799"/>
        <a:ext cx="8229600" cy="17198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0.20061</cdr:y>
    </cdr:to>
    <cdr:sp macro="" textlink="">
      <cdr:nvSpPr>
        <cdr:cNvPr id="2" name="Title 1"/>
        <cdr:cNvSpPr>
          <a:spLocks xmlns:a="http://schemas.openxmlformats.org/drawingml/2006/main" noGrp="1"/>
        </cdr:cNvSpPr>
      </cdr:nvSpPr>
      <cdr:spPr bwMode="auto">
        <a:xfrm xmlns:a="http://schemas.openxmlformats.org/drawingml/2006/main">
          <a:off x="0" y="0"/>
          <a:ext cx="8229600" cy="1143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algn="ctr" rtl="0" fontAlgn="base">
            <a:spcBef>
              <a:spcPct val="0"/>
            </a:spcBef>
            <a:spcAft>
              <a:spcPct val="0"/>
            </a:spcAft>
            <a:defRPr sz="4400" kern="1200">
              <a:solidFill>
                <a:sysClr val="windowText" lastClr="000000"/>
              </a:solidFill>
              <a:latin typeface="Calibri"/>
            </a:defRPr>
          </a:lvl1pPr>
          <a:lvl2pPr algn="ctr" rtl="0" fontAlgn="base">
            <a:spcBef>
              <a:spcPct val="0"/>
            </a:spcBef>
            <a:spcAft>
              <a:spcPct val="0"/>
            </a:spcAft>
            <a:defRPr sz="4400">
              <a:solidFill>
                <a:sysClr val="windowText" lastClr="000000"/>
              </a:solidFill>
              <a:latin typeface="Calibri" pitchFamily="34" charset="0"/>
              <a:cs typeface="Angsana New" pitchFamily="18" charset="-34"/>
            </a:defRPr>
          </a:lvl2pPr>
          <a:lvl3pPr algn="ctr" rtl="0" fontAlgn="base">
            <a:spcBef>
              <a:spcPct val="0"/>
            </a:spcBef>
            <a:spcAft>
              <a:spcPct val="0"/>
            </a:spcAft>
            <a:defRPr sz="4400">
              <a:solidFill>
                <a:sysClr val="windowText" lastClr="000000"/>
              </a:solidFill>
              <a:latin typeface="Calibri" pitchFamily="34" charset="0"/>
              <a:cs typeface="Angsana New" pitchFamily="18" charset="-34"/>
            </a:defRPr>
          </a:lvl3pPr>
          <a:lvl4pPr algn="ctr" rtl="0" fontAlgn="base">
            <a:spcBef>
              <a:spcPct val="0"/>
            </a:spcBef>
            <a:spcAft>
              <a:spcPct val="0"/>
            </a:spcAft>
            <a:defRPr sz="4400">
              <a:solidFill>
                <a:sysClr val="windowText" lastClr="000000"/>
              </a:solidFill>
              <a:latin typeface="Calibri" pitchFamily="34" charset="0"/>
              <a:cs typeface="Angsana New" pitchFamily="18" charset="-34"/>
            </a:defRPr>
          </a:lvl4pPr>
          <a:lvl5pPr algn="ctr" rtl="0" fontAlgn="base">
            <a:spcBef>
              <a:spcPct val="0"/>
            </a:spcBef>
            <a:spcAft>
              <a:spcPct val="0"/>
            </a:spcAft>
            <a:defRPr sz="4400">
              <a:solidFill>
                <a:sysClr val="windowText" lastClr="000000"/>
              </a:solidFill>
              <a:latin typeface="Calibri" pitchFamily="34" charset="0"/>
              <a:cs typeface="Angsana New" pitchFamily="18" charset="-34"/>
            </a:defRPr>
          </a:lvl5pPr>
          <a:lvl6pPr marL="457200" algn="ctr" rtl="0" fontAlgn="base">
            <a:spcBef>
              <a:spcPct val="0"/>
            </a:spcBef>
            <a:spcAft>
              <a:spcPct val="0"/>
            </a:spcAft>
            <a:defRPr sz="4400">
              <a:solidFill>
                <a:sysClr val="windowText" lastClr="000000"/>
              </a:solidFill>
              <a:latin typeface="Calibri" pitchFamily="34" charset="0"/>
              <a:cs typeface="Angsana New" pitchFamily="18" charset="-34"/>
            </a:defRPr>
          </a:lvl6pPr>
          <a:lvl7pPr marL="914400" algn="ctr" rtl="0" fontAlgn="base">
            <a:spcBef>
              <a:spcPct val="0"/>
            </a:spcBef>
            <a:spcAft>
              <a:spcPct val="0"/>
            </a:spcAft>
            <a:defRPr sz="4400">
              <a:solidFill>
                <a:sysClr val="windowText" lastClr="000000"/>
              </a:solidFill>
              <a:latin typeface="Calibri" pitchFamily="34" charset="0"/>
              <a:cs typeface="Angsana New" pitchFamily="18" charset="-34"/>
            </a:defRPr>
          </a:lvl7pPr>
          <a:lvl8pPr marL="1371600" algn="ctr" rtl="0" fontAlgn="base">
            <a:spcBef>
              <a:spcPct val="0"/>
            </a:spcBef>
            <a:spcAft>
              <a:spcPct val="0"/>
            </a:spcAft>
            <a:defRPr sz="4400">
              <a:solidFill>
                <a:sysClr val="windowText" lastClr="000000"/>
              </a:solidFill>
              <a:latin typeface="Calibri" pitchFamily="34" charset="0"/>
              <a:cs typeface="Angsana New" pitchFamily="18" charset="-34"/>
            </a:defRPr>
          </a:lvl8pPr>
          <a:lvl9pPr marL="1828800" algn="ctr" rtl="0" fontAlgn="base">
            <a:spcBef>
              <a:spcPct val="0"/>
            </a:spcBef>
            <a:spcAft>
              <a:spcPct val="0"/>
            </a:spcAft>
            <a:defRPr sz="4400">
              <a:solidFill>
                <a:sysClr val="windowText" lastClr="000000"/>
              </a:solidFill>
              <a:latin typeface="Calibri" pitchFamily="34" charset="0"/>
              <a:cs typeface="Angsana New" pitchFamily="18" charset="-34"/>
            </a:defRPr>
          </a:lvl9pPr>
        </a:lstStyle>
        <a:p xmlns:a="http://schemas.openxmlformats.org/drawingml/2006/main">
          <a:endParaRPr lang="th-TH" dirty="0"/>
        </a:p>
      </cdr:txBody>
    </cdr:sp>
  </cdr:relSizeAnchor>
  <cdr:relSizeAnchor xmlns:cdr="http://schemas.openxmlformats.org/drawingml/2006/chartDrawing">
    <cdr:from>
      <cdr:x>0</cdr:x>
      <cdr:y>0</cdr:y>
    </cdr:from>
    <cdr:to>
      <cdr:x>1</cdr:x>
      <cdr:y>0.20061</cdr:y>
    </cdr:to>
    <cdr:sp macro="" textlink="">
      <cdr:nvSpPr>
        <cdr:cNvPr id="3" name="Title 1"/>
        <cdr:cNvSpPr>
          <a:spLocks xmlns:a="http://schemas.openxmlformats.org/drawingml/2006/main" noGrp="1"/>
        </cdr:cNvSpPr>
      </cdr:nvSpPr>
      <cdr:spPr bwMode="auto">
        <a:xfrm xmlns:a="http://schemas.openxmlformats.org/drawingml/2006/main">
          <a:off x="0" y="0"/>
          <a:ext cx="8229600" cy="1143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algn="ctr" rtl="0" fontAlgn="base">
            <a:spcBef>
              <a:spcPct val="0"/>
            </a:spcBef>
            <a:spcAft>
              <a:spcPct val="0"/>
            </a:spcAft>
            <a:defRPr sz="4400" kern="1200">
              <a:solidFill>
                <a:sysClr val="windowText" lastClr="000000"/>
              </a:solidFill>
              <a:latin typeface="Calibri"/>
            </a:defRPr>
          </a:lvl1pPr>
          <a:lvl2pPr algn="ctr" rtl="0" fontAlgn="base">
            <a:spcBef>
              <a:spcPct val="0"/>
            </a:spcBef>
            <a:spcAft>
              <a:spcPct val="0"/>
            </a:spcAft>
            <a:defRPr sz="4400">
              <a:solidFill>
                <a:sysClr val="windowText" lastClr="000000"/>
              </a:solidFill>
              <a:latin typeface="Calibri" pitchFamily="34" charset="0"/>
              <a:cs typeface="Angsana New" pitchFamily="18" charset="-34"/>
            </a:defRPr>
          </a:lvl2pPr>
          <a:lvl3pPr algn="ctr" rtl="0" fontAlgn="base">
            <a:spcBef>
              <a:spcPct val="0"/>
            </a:spcBef>
            <a:spcAft>
              <a:spcPct val="0"/>
            </a:spcAft>
            <a:defRPr sz="4400">
              <a:solidFill>
                <a:sysClr val="windowText" lastClr="000000"/>
              </a:solidFill>
              <a:latin typeface="Calibri" pitchFamily="34" charset="0"/>
              <a:cs typeface="Angsana New" pitchFamily="18" charset="-34"/>
            </a:defRPr>
          </a:lvl3pPr>
          <a:lvl4pPr algn="ctr" rtl="0" fontAlgn="base">
            <a:spcBef>
              <a:spcPct val="0"/>
            </a:spcBef>
            <a:spcAft>
              <a:spcPct val="0"/>
            </a:spcAft>
            <a:defRPr sz="4400">
              <a:solidFill>
                <a:sysClr val="windowText" lastClr="000000"/>
              </a:solidFill>
              <a:latin typeface="Calibri" pitchFamily="34" charset="0"/>
              <a:cs typeface="Angsana New" pitchFamily="18" charset="-34"/>
            </a:defRPr>
          </a:lvl4pPr>
          <a:lvl5pPr algn="ctr" rtl="0" fontAlgn="base">
            <a:spcBef>
              <a:spcPct val="0"/>
            </a:spcBef>
            <a:spcAft>
              <a:spcPct val="0"/>
            </a:spcAft>
            <a:defRPr sz="4400">
              <a:solidFill>
                <a:sysClr val="windowText" lastClr="000000"/>
              </a:solidFill>
              <a:latin typeface="Calibri" pitchFamily="34" charset="0"/>
              <a:cs typeface="Angsana New" pitchFamily="18" charset="-34"/>
            </a:defRPr>
          </a:lvl5pPr>
          <a:lvl6pPr marL="457200" algn="ctr" rtl="0" fontAlgn="base">
            <a:spcBef>
              <a:spcPct val="0"/>
            </a:spcBef>
            <a:spcAft>
              <a:spcPct val="0"/>
            </a:spcAft>
            <a:defRPr sz="4400">
              <a:solidFill>
                <a:sysClr val="windowText" lastClr="000000"/>
              </a:solidFill>
              <a:latin typeface="Calibri" pitchFamily="34" charset="0"/>
              <a:cs typeface="Angsana New" pitchFamily="18" charset="-34"/>
            </a:defRPr>
          </a:lvl6pPr>
          <a:lvl7pPr marL="914400" algn="ctr" rtl="0" fontAlgn="base">
            <a:spcBef>
              <a:spcPct val="0"/>
            </a:spcBef>
            <a:spcAft>
              <a:spcPct val="0"/>
            </a:spcAft>
            <a:defRPr sz="4400">
              <a:solidFill>
                <a:sysClr val="windowText" lastClr="000000"/>
              </a:solidFill>
              <a:latin typeface="Calibri" pitchFamily="34" charset="0"/>
              <a:cs typeface="Angsana New" pitchFamily="18" charset="-34"/>
            </a:defRPr>
          </a:lvl7pPr>
          <a:lvl8pPr marL="1371600" algn="ctr" rtl="0" fontAlgn="base">
            <a:spcBef>
              <a:spcPct val="0"/>
            </a:spcBef>
            <a:spcAft>
              <a:spcPct val="0"/>
            </a:spcAft>
            <a:defRPr sz="4400">
              <a:solidFill>
                <a:sysClr val="windowText" lastClr="000000"/>
              </a:solidFill>
              <a:latin typeface="Calibri" pitchFamily="34" charset="0"/>
              <a:cs typeface="Angsana New" pitchFamily="18" charset="-34"/>
            </a:defRPr>
          </a:lvl8pPr>
          <a:lvl9pPr marL="1828800" algn="ctr" rtl="0" fontAlgn="base">
            <a:spcBef>
              <a:spcPct val="0"/>
            </a:spcBef>
            <a:spcAft>
              <a:spcPct val="0"/>
            </a:spcAft>
            <a:defRPr sz="4400">
              <a:solidFill>
                <a:sysClr val="windowText" lastClr="000000"/>
              </a:solidFill>
              <a:latin typeface="Calibri" pitchFamily="34" charset="0"/>
              <a:cs typeface="Angsana New" pitchFamily="18" charset="-34"/>
            </a:defRPr>
          </a:lvl9pPr>
        </a:lstStyle>
        <a:p xmlns:a="http://schemas.openxmlformats.org/drawingml/2006/main">
          <a:endParaRPr lang="th-TH"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0.99654</cdr:x>
      <cdr:y>0.20316</cdr:y>
    </cdr:to>
    <cdr:sp macro="" textlink="">
      <cdr:nvSpPr>
        <cdr:cNvPr id="2" name="Title 1"/>
        <cdr:cNvSpPr>
          <a:spLocks xmlns:a="http://schemas.openxmlformats.org/drawingml/2006/main" noGrp="1"/>
        </cdr:cNvSpPr>
      </cdr:nvSpPr>
      <cdr:spPr bwMode="auto">
        <a:xfrm xmlns:a="http://schemas.openxmlformats.org/drawingml/2006/main">
          <a:off x="0" y="0"/>
          <a:ext cx="8229600" cy="1143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algn="ctr" rtl="0" fontAlgn="base">
            <a:spcBef>
              <a:spcPct val="0"/>
            </a:spcBef>
            <a:spcAft>
              <a:spcPct val="0"/>
            </a:spcAft>
            <a:defRPr sz="4400" kern="1200">
              <a:solidFill>
                <a:sysClr val="windowText" lastClr="000000"/>
              </a:solidFill>
              <a:latin typeface="Calibri"/>
            </a:defRPr>
          </a:lvl1pPr>
          <a:lvl2pPr algn="ctr" rtl="0" fontAlgn="base">
            <a:spcBef>
              <a:spcPct val="0"/>
            </a:spcBef>
            <a:spcAft>
              <a:spcPct val="0"/>
            </a:spcAft>
            <a:defRPr sz="4400">
              <a:solidFill>
                <a:sysClr val="windowText" lastClr="000000"/>
              </a:solidFill>
              <a:latin typeface="Calibri" pitchFamily="34" charset="0"/>
              <a:cs typeface="Angsana New" pitchFamily="18" charset="-34"/>
            </a:defRPr>
          </a:lvl2pPr>
          <a:lvl3pPr algn="ctr" rtl="0" fontAlgn="base">
            <a:spcBef>
              <a:spcPct val="0"/>
            </a:spcBef>
            <a:spcAft>
              <a:spcPct val="0"/>
            </a:spcAft>
            <a:defRPr sz="4400">
              <a:solidFill>
                <a:sysClr val="windowText" lastClr="000000"/>
              </a:solidFill>
              <a:latin typeface="Calibri" pitchFamily="34" charset="0"/>
              <a:cs typeface="Angsana New" pitchFamily="18" charset="-34"/>
            </a:defRPr>
          </a:lvl3pPr>
          <a:lvl4pPr algn="ctr" rtl="0" fontAlgn="base">
            <a:spcBef>
              <a:spcPct val="0"/>
            </a:spcBef>
            <a:spcAft>
              <a:spcPct val="0"/>
            </a:spcAft>
            <a:defRPr sz="4400">
              <a:solidFill>
                <a:sysClr val="windowText" lastClr="000000"/>
              </a:solidFill>
              <a:latin typeface="Calibri" pitchFamily="34" charset="0"/>
              <a:cs typeface="Angsana New" pitchFamily="18" charset="-34"/>
            </a:defRPr>
          </a:lvl4pPr>
          <a:lvl5pPr algn="ctr" rtl="0" fontAlgn="base">
            <a:spcBef>
              <a:spcPct val="0"/>
            </a:spcBef>
            <a:spcAft>
              <a:spcPct val="0"/>
            </a:spcAft>
            <a:defRPr sz="4400">
              <a:solidFill>
                <a:sysClr val="windowText" lastClr="000000"/>
              </a:solidFill>
              <a:latin typeface="Calibri" pitchFamily="34" charset="0"/>
              <a:cs typeface="Angsana New" pitchFamily="18" charset="-34"/>
            </a:defRPr>
          </a:lvl5pPr>
          <a:lvl6pPr marL="457200" algn="ctr" rtl="0" fontAlgn="base">
            <a:spcBef>
              <a:spcPct val="0"/>
            </a:spcBef>
            <a:spcAft>
              <a:spcPct val="0"/>
            </a:spcAft>
            <a:defRPr sz="4400">
              <a:solidFill>
                <a:sysClr val="windowText" lastClr="000000"/>
              </a:solidFill>
              <a:latin typeface="Calibri" pitchFamily="34" charset="0"/>
              <a:cs typeface="Angsana New" pitchFamily="18" charset="-34"/>
            </a:defRPr>
          </a:lvl6pPr>
          <a:lvl7pPr marL="914400" algn="ctr" rtl="0" fontAlgn="base">
            <a:spcBef>
              <a:spcPct val="0"/>
            </a:spcBef>
            <a:spcAft>
              <a:spcPct val="0"/>
            </a:spcAft>
            <a:defRPr sz="4400">
              <a:solidFill>
                <a:sysClr val="windowText" lastClr="000000"/>
              </a:solidFill>
              <a:latin typeface="Calibri" pitchFamily="34" charset="0"/>
              <a:cs typeface="Angsana New" pitchFamily="18" charset="-34"/>
            </a:defRPr>
          </a:lvl7pPr>
          <a:lvl8pPr marL="1371600" algn="ctr" rtl="0" fontAlgn="base">
            <a:spcBef>
              <a:spcPct val="0"/>
            </a:spcBef>
            <a:spcAft>
              <a:spcPct val="0"/>
            </a:spcAft>
            <a:defRPr sz="4400">
              <a:solidFill>
                <a:sysClr val="windowText" lastClr="000000"/>
              </a:solidFill>
              <a:latin typeface="Calibri" pitchFamily="34" charset="0"/>
              <a:cs typeface="Angsana New" pitchFamily="18" charset="-34"/>
            </a:defRPr>
          </a:lvl8pPr>
          <a:lvl9pPr marL="1828800" algn="ctr" rtl="0" fontAlgn="base">
            <a:spcBef>
              <a:spcPct val="0"/>
            </a:spcBef>
            <a:spcAft>
              <a:spcPct val="0"/>
            </a:spcAft>
            <a:defRPr sz="4400">
              <a:solidFill>
                <a:sysClr val="windowText" lastClr="000000"/>
              </a:solidFill>
              <a:latin typeface="Calibri" pitchFamily="34" charset="0"/>
              <a:cs typeface="Angsana New" pitchFamily="18" charset="-34"/>
            </a:defRPr>
          </a:lvl9pPr>
        </a:lstStyle>
        <a:p xmlns:a="http://schemas.openxmlformats.org/drawingml/2006/main">
          <a:endParaRPr lang="th-TH" sz="1600" dirty="0"/>
        </a:p>
      </cdr:txBody>
    </cdr:sp>
  </cdr:relSizeAnchor>
</c:userShapes>
</file>

<file path=ppt/drawings/drawing3.xml><?xml version="1.0" encoding="utf-8"?>
<c:userShapes xmlns:c="http://schemas.openxmlformats.org/drawingml/2006/chart">
  <cdr:relSizeAnchor xmlns:cdr="http://schemas.openxmlformats.org/drawingml/2006/chartDrawing">
    <cdr:from>
      <cdr:x>0.22428</cdr:x>
      <cdr:y>0.24766</cdr:y>
    </cdr:from>
    <cdr:to>
      <cdr:x>0.50252</cdr:x>
      <cdr:y>0.44579</cdr:y>
    </cdr:to>
    <cdr:sp macro="" textlink="">
      <cdr:nvSpPr>
        <cdr:cNvPr id="15" name="Straight Connector 14"/>
        <cdr:cNvSpPr/>
      </cdr:nvSpPr>
      <cdr:spPr>
        <a:xfrm xmlns:a="http://schemas.openxmlformats.org/drawingml/2006/main" flipV="1">
          <a:off x="1900222" y="1428760"/>
          <a:ext cx="2357393" cy="114301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th-TH"/>
        </a:p>
      </cdr:txBody>
    </cdr:sp>
  </cdr:relSizeAnchor>
  <cdr:relSizeAnchor xmlns:cdr="http://schemas.openxmlformats.org/drawingml/2006/chartDrawing">
    <cdr:from>
      <cdr:x>0.53625</cdr:x>
      <cdr:y>0.24766</cdr:y>
    </cdr:from>
    <cdr:to>
      <cdr:x>0.71332</cdr:x>
      <cdr:y>0.39626</cdr:y>
    </cdr:to>
    <cdr:sp macro="" textlink="">
      <cdr:nvSpPr>
        <cdr:cNvPr id="17" name="Straight Connector 16"/>
        <cdr:cNvSpPr/>
      </cdr:nvSpPr>
      <cdr:spPr>
        <a:xfrm xmlns:a="http://schemas.openxmlformats.org/drawingml/2006/main">
          <a:off x="4543428" y="1428760"/>
          <a:ext cx="1500229" cy="85727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th-TH"/>
        </a:p>
      </cdr:txBody>
    </cdr:sp>
  </cdr:relSizeAnchor>
  <cdr:relSizeAnchor xmlns:cdr="http://schemas.openxmlformats.org/drawingml/2006/chartDrawing">
    <cdr:from>
      <cdr:x>0.70489</cdr:x>
      <cdr:y>0.33434</cdr:y>
    </cdr:from>
    <cdr:to>
      <cdr:x>0.80607</cdr:x>
      <cdr:y>0.37149</cdr:y>
    </cdr:to>
    <cdr:sp macro="" textlink="">
      <cdr:nvSpPr>
        <cdr:cNvPr id="19" name="Straight Connector 18"/>
        <cdr:cNvSpPr/>
      </cdr:nvSpPr>
      <cdr:spPr>
        <a:xfrm xmlns:a="http://schemas.openxmlformats.org/drawingml/2006/main" flipV="1">
          <a:off x="5972188" y="1928826"/>
          <a:ext cx="857250" cy="21431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th-TH"/>
        </a:p>
      </cdr:txBody>
    </cdr:sp>
  </cdr:relSizeAnchor>
  <cdr:relSizeAnchor xmlns:cdr="http://schemas.openxmlformats.org/drawingml/2006/chartDrawing">
    <cdr:from>
      <cdr:x>0.17369</cdr:x>
      <cdr:y>0.45817</cdr:y>
    </cdr:from>
    <cdr:to>
      <cdr:x>0.35919</cdr:x>
      <cdr:y>0.47055</cdr:y>
    </cdr:to>
    <cdr:sp macro="" textlink="">
      <cdr:nvSpPr>
        <cdr:cNvPr id="21" name="Straight Connector 20"/>
        <cdr:cNvSpPr/>
      </cdr:nvSpPr>
      <cdr:spPr>
        <a:xfrm xmlns:a="http://schemas.openxmlformats.org/drawingml/2006/main" flipV="1">
          <a:off x="1471594" y="2643206"/>
          <a:ext cx="1571652" cy="7142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th-TH"/>
        </a:p>
      </cdr:txBody>
    </cdr:sp>
  </cdr:relSizeAnchor>
  <cdr:relSizeAnchor xmlns:cdr="http://schemas.openxmlformats.org/drawingml/2006/chartDrawing">
    <cdr:from>
      <cdr:x>0.36762</cdr:x>
      <cdr:y>0.45817</cdr:y>
    </cdr:from>
    <cdr:to>
      <cdr:x>0.46037</cdr:x>
      <cdr:y>0.48293</cdr:y>
    </cdr:to>
    <cdr:sp macro="" textlink="">
      <cdr:nvSpPr>
        <cdr:cNvPr id="23" name="Straight Connector 22"/>
        <cdr:cNvSpPr/>
      </cdr:nvSpPr>
      <cdr:spPr>
        <a:xfrm xmlns:a="http://schemas.openxmlformats.org/drawingml/2006/main">
          <a:off x="3114668" y="2643206"/>
          <a:ext cx="785826" cy="14284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th-TH"/>
        </a:p>
      </cdr:txBody>
    </cdr:sp>
  </cdr:relSizeAnchor>
  <cdr:relSizeAnchor xmlns:cdr="http://schemas.openxmlformats.org/drawingml/2006/chartDrawing">
    <cdr:from>
      <cdr:x>0.45194</cdr:x>
      <cdr:y>0.48294</cdr:y>
    </cdr:from>
    <cdr:to>
      <cdr:x>0.64587</cdr:x>
      <cdr:y>0.53248</cdr:y>
    </cdr:to>
    <cdr:sp macro="" textlink="">
      <cdr:nvSpPr>
        <cdr:cNvPr id="25" name="Straight Connector 24"/>
        <cdr:cNvSpPr/>
      </cdr:nvSpPr>
      <cdr:spPr>
        <a:xfrm xmlns:a="http://schemas.openxmlformats.org/drawingml/2006/main">
          <a:off x="3829048" y="2786082"/>
          <a:ext cx="1643076" cy="28579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th-TH"/>
        </a:p>
      </cdr:txBody>
    </cdr:sp>
  </cdr:relSizeAnchor>
</c:userShapes>
</file>

<file path=ppt/drawings/drawing4.xml><?xml version="1.0" encoding="utf-8"?>
<c:userShapes xmlns:c="http://schemas.openxmlformats.org/drawingml/2006/chart">
  <cdr:relSizeAnchor xmlns:cdr="http://schemas.openxmlformats.org/drawingml/2006/chartDrawing">
    <cdr:from>
      <cdr:x>0.33333</cdr:x>
      <cdr:y>0.02778</cdr:y>
    </cdr:from>
    <cdr:to>
      <cdr:x>0.68803</cdr:x>
      <cdr:y>0.10158</cdr:y>
    </cdr:to>
    <cdr:sp macro="" textlink="">
      <cdr:nvSpPr>
        <cdr:cNvPr id="3" name="TextBox 2"/>
        <cdr:cNvSpPr txBox="1"/>
      </cdr:nvSpPr>
      <cdr:spPr>
        <a:xfrm xmlns:a="http://schemas.openxmlformats.org/drawingml/2006/main">
          <a:off x="2824144" y="156294"/>
          <a:ext cx="3005168" cy="41520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b="1" dirty="0"/>
            <a:t>Formacell pulping of bamboo</a:t>
          </a:r>
        </a:p>
        <a:p xmlns:a="http://schemas.openxmlformats.org/drawingml/2006/main">
          <a:endParaRPr lang="th-TH" sz="1800"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0.20061</cdr:y>
    </cdr:to>
    <cdr:sp macro="" textlink="">
      <cdr:nvSpPr>
        <cdr:cNvPr id="2" name="Title 1"/>
        <cdr:cNvSpPr>
          <a:spLocks xmlns:a="http://schemas.openxmlformats.org/drawingml/2006/main" noGrp="1"/>
        </cdr:cNvSpPr>
      </cdr:nvSpPr>
      <cdr:spPr bwMode="auto">
        <a:xfrm xmlns:a="http://schemas.openxmlformats.org/drawingml/2006/main">
          <a:off x="0" y="0"/>
          <a:ext cx="8229600" cy="1143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algn="ctr" rtl="0" fontAlgn="base">
            <a:spcBef>
              <a:spcPct val="0"/>
            </a:spcBef>
            <a:spcAft>
              <a:spcPct val="0"/>
            </a:spcAft>
            <a:defRPr sz="4400" kern="1200">
              <a:solidFill>
                <a:sysClr val="windowText" lastClr="000000"/>
              </a:solidFill>
              <a:latin typeface="Calibri"/>
            </a:defRPr>
          </a:lvl1pPr>
          <a:lvl2pPr algn="ctr" rtl="0" fontAlgn="base">
            <a:spcBef>
              <a:spcPct val="0"/>
            </a:spcBef>
            <a:spcAft>
              <a:spcPct val="0"/>
            </a:spcAft>
            <a:defRPr sz="4400">
              <a:solidFill>
                <a:sysClr val="windowText" lastClr="000000"/>
              </a:solidFill>
              <a:latin typeface="Calibri" pitchFamily="34" charset="0"/>
              <a:cs typeface="Angsana New" pitchFamily="18" charset="-34"/>
            </a:defRPr>
          </a:lvl2pPr>
          <a:lvl3pPr algn="ctr" rtl="0" fontAlgn="base">
            <a:spcBef>
              <a:spcPct val="0"/>
            </a:spcBef>
            <a:spcAft>
              <a:spcPct val="0"/>
            </a:spcAft>
            <a:defRPr sz="4400">
              <a:solidFill>
                <a:sysClr val="windowText" lastClr="000000"/>
              </a:solidFill>
              <a:latin typeface="Calibri" pitchFamily="34" charset="0"/>
              <a:cs typeface="Angsana New" pitchFamily="18" charset="-34"/>
            </a:defRPr>
          </a:lvl3pPr>
          <a:lvl4pPr algn="ctr" rtl="0" fontAlgn="base">
            <a:spcBef>
              <a:spcPct val="0"/>
            </a:spcBef>
            <a:spcAft>
              <a:spcPct val="0"/>
            </a:spcAft>
            <a:defRPr sz="4400">
              <a:solidFill>
                <a:sysClr val="windowText" lastClr="000000"/>
              </a:solidFill>
              <a:latin typeface="Calibri" pitchFamily="34" charset="0"/>
              <a:cs typeface="Angsana New" pitchFamily="18" charset="-34"/>
            </a:defRPr>
          </a:lvl4pPr>
          <a:lvl5pPr algn="ctr" rtl="0" fontAlgn="base">
            <a:spcBef>
              <a:spcPct val="0"/>
            </a:spcBef>
            <a:spcAft>
              <a:spcPct val="0"/>
            </a:spcAft>
            <a:defRPr sz="4400">
              <a:solidFill>
                <a:sysClr val="windowText" lastClr="000000"/>
              </a:solidFill>
              <a:latin typeface="Calibri" pitchFamily="34" charset="0"/>
              <a:cs typeface="Angsana New" pitchFamily="18" charset="-34"/>
            </a:defRPr>
          </a:lvl5pPr>
          <a:lvl6pPr marL="457200" algn="ctr" rtl="0" fontAlgn="base">
            <a:spcBef>
              <a:spcPct val="0"/>
            </a:spcBef>
            <a:spcAft>
              <a:spcPct val="0"/>
            </a:spcAft>
            <a:defRPr sz="4400">
              <a:solidFill>
                <a:sysClr val="windowText" lastClr="000000"/>
              </a:solidFill>
              <a:latin typeface="Calibri" pitchFamily="34" charset="0"/>
              <a:cs typeface="Angsana New" pitchFamily="18" charset="-34"/>
            </a:defRPr>
          </a:lvl6pPr>
          <a:lvl7pPr marL="914400" algn="ctr" rtl="0" fontAlgn="base">
            <a:spcBef>
              <a:spcPct val="0"/>
            </a:spcBef>
            <a:spcAft>
              <a:spcPct val="0"/>
            </a:spcAft>
            <a:defRPr sz="4400">
              <a:solidFill>
                <a:sysClr val="windowText" lastClr="000000"/>
              </a:solidFill>
              <a:latin typeface="Calibri" pitchFamily="34" charset="0"/>
              <a:cs typeface="Angsana New" pitchFamily="18" charset="-34"/>
            </a:defRPr>
          </a:lvl7pPr>
          <a:lvl8pPr marL="1371600" algn="ctr" rtl="0" fontAlgn="base">
            <a:spcBef>
              <a:spcPct val="0"/>
            </a:spcBef>
            <a:spcAft>
              <a:spcPct val="0"/>
            </a:spcAft>
            <a:defRPr sz="4400">
              <a:solidFill>
                <a:sysClr val="windowText" lastClr="000000"/>
              </a:solidFill>
              <a:latin typeface="Calibri" pitchFamily="34" charset="0"/>
              <a:cs typeface="Angsana New" pitchFamily="18" charset="-34"/>
            </a:defRPr>
          </a:lvl8pPr>
          <a:lvl9pPr marL="1828800" algn="ctr" rtl="0" fontAlgn="base">
            <a:spcBef>
              <a:spcPct val="0"/>
            </a:spcBef>
            <a:spcAft>
              <a:spcPct val="0"/>
            </a:spcAft>
            <a:defRPr sz="4400">
              <a:solidFill>
                <a:sysClr val="windowText" lastClr="000000"/>
              </a:solidFill>
              <a:latin typeface="Calibri" pitchFamily="34" charset="0"/>
              <a:cs typeface="Angsana New" pitchFamily="18" charset="-34"/>
            </a:defRPr>
          </a:lvl9pPr>
        </a:lstStyle>
        <a:p xmlns:a="http://schemas.openxmlformats.org/drawingml/2006/main">
          <a:endParaRPr lang="th-TH" dirty="0"/>
        </a:p>
      </cdr:txBody>
    </cdr:sp>
  </cdr:relSizeAnchor>
  <cdr:relSizeAnchor xmlns:cdr="http://schemas.openxmlformats.org/drawingml/2006/chartDrawing">
    <cdr:from>
      <cdr:x>0</cdr:x>
      <cdr:y>0</cdr:y>
    </cdr:from>
    <cdr:to>
      <cdr:x>1</cdr:x>
      <cdr:y>0.20061</cdr:y>
    </cdr:to>
    <cdr:sp macro="" textlink="">
      <cdr:nvSpPr>
        <cdr:cNvPr id="3" name="Title 1"/>
        <cdr:cNvSpPr>
          <a:spLocks xmlns:a="http://schemas.openxmlformats.org/drawingml/2006/main" noGrp="1"/>
        </cdr:cNvSpPr>
      </cdr:nvSpPr>
      <cdr:spPr bwMode="auto">
        <a:xfrm xmlns:a="http://schemas.openxmlformats.org/drawingml/2006/main">
          <a:off x="0" y="0"/>
          <a:ext cx="8229600" cy="1143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algn="ctr" rtl="0" fontAlgn="base">
            <a:spcBef>
              <a:spcPct val="0"/>
            </a:spcBef>
            <a:spcAft>
              <a:spcPct val="0"/>
            </a:spcAft>
            <a:defRPr sz="4400" kern="1200">
              <a:solidFill>
                <a:sysClr val="windowText" lastClr="000000"/>
              </a:solidFill>
              <a:latin typeface="Calibri"/>
            </a:defRPr>
          </a:lvl1pPr>
          <a:lvl2pPr algn="ctr" rtl="0" fontAlgn="base">
            <a:spcBef>
              <a:spcPct val="0"/>
            </a:spcBef>
            <a:spcAft>
              <a:spcPct val="0"/>
            </a:spcAft>
            <a:defRPr sz="4400">
              <a:solidFill>
                <a:sysClr val="windowText" lastClr="000000"/>
              </a:solidFill>
              <a:latin typeface="Calibri" pitchFamily="34" charset="0"/>
              <a:cs typeface="Angsana New" pitchFamily="18" charset="-34"/>
            </a:defRPr>
          </a:lvl2pPr>
          <a:lvl3pPr algn="ctr" rtl="0" fontAlgn="base">
            <a:spcBef>
              <a:spcPct val="0"/>
            </a:spcBef>
            <a:spcAft>
              <a:spcPct val="0"/>
            </a:spcAft>
            <a:defRPr sz="4400">
              <a:solidFill>
                <a:sysClr val="windowText" lastClr="000000"/>
              </a:solidFill>
              <a:latin typeface="Calibri" pitchFamily="34" charset="0"/>
              <a:cs typeface="Angsana New" pitchFamily="18" charset="-34"/>
            </a:defRPr>
          </a:lvl3pPr>
          <a:lvl4pPr algn="ctr" rtl="0" fontAlgn="base">
            <a:spcBef>
              <a:spcPct val="0"/>
            </a:spcBef>
            <a:spcAft>
              <a:spcPct val="0"/>
            </a:spcAft>
            <a:defRPr sz="4400">
              <a:solidFill>
                <a:sysClr val="windowText" lastClr="000000"/>
              </a:solidFill>
              <a:latin typeface="Calibri" pitchFamily="34" charset="0"/>
              <a:cs typeface="Angsana New" pitchFamily="18" charset="-34"/>
            </a:defRPr>
          </a:lvl4pPr>
          <a:lvl5pPr algn="ctr" rtl="0" fontAlgn="base">
            <a:spcBef>
              <a:spcPct val="0"/>
            </a:spcBef>
            <a:spcAft>
              <a:spcPct val="0"/>
            </a:spcAft>
            <a:defRPr sz="4400">
              <a:solidFill>
                <a:sysClr val="windowText" lastClr="000000"/>
              </a:solidFill>
              <a:latin typeface="Calibri" pitchFamily="34" charset="0"/>
              <a:cs typeface="Angsana New" pitchFamily="18" charset="-34"/>
            </a:defRPr>
          </a:lvl5pPr>
          <a:lvl6pPr marL="457200" algn="ctr" rtl="0" fontAlgn="base">
            <a:spcBef>
              <a:spcPct val="0"/>
            </a:spcBef>
            <a:spcAft>
              <a:spcPct val="0"/>
            </a:spcAft>
            <a:defRPr sz="4400">
              <a:solidFill>
                <a:sysClr val="windowText" lastClr="000000"/>
              </a:solidFill>
              <a:latin typeface="Calibri" pitchFamily="34" charset="0"/>
              <a:cs typeface="Angsana New" pitchFamily="18" charset="-34"/>
            </a:defRPr>
          </a:lvl6pPr>
          <a:lvl7pPr marL="914400" algn="ctr" rtl="0" fontAlgn="base">
            <a:spcBef>
              <a:spcPct val="0"/>
            </a:spcBef>
            <a:spcAft>
              <a:spcPct val="0"/>
            </a:spcAft>
            <a:defRPr sz="4400">
              <a:solidFill>
                <a:sysClr val="windowText" lastClr="000000"/>
              </a:solidFill>
              <a:latin typeface="Calibri" pitchFamily="34" charset="0"/>
              <a:cs typeface="Angsana New" pitchFamily="18" charset="-34"/>
            </a:defRPr>
          </a:lvl7pPr>
          <a:lvl8pPr marL="1371600" algn="ctr" rtl="0" fontAlgn="base">
            <a:spcBef>
              <a:spcPct val="0"/>
            </a:spcBef>
            <a:spcAft>
              <a:spcPct val="0"/>
            </a:spcAft>
            <a:defRPr sz="4400">
              <a:solidFill>
                <a:sysClr val="windowText" lastClr="000000"/>
              </a:solidFill>
              <a:latin typeface="Calibri" pitchFamily="34" charset="0"/>
              <a:cs typeface="Angsana New" pitchFamily="18" charset="-34"/>
            </a:defRPr>
          </a:lvl8pPr>
          <a:lvl9pPr marL="1828800" algn="ctr" rtl="0" fontAlgn="base">
            <a:spcBef>
              <a:spcPct val="0"/>
            </a:spcBef>
            <a:spcAft>
              <a:spcPct val="0"/>
            </a:spcAft>
            <a:defRPr sz="4400">
              <a:solidFill>
                <a:sysClr val="windowText" lastClr="000000"/>
              </a:solidFill>
              <a:latin typeface="Calibri" pitchFamily="34" charset="0"/>
              <a:cs typeface="Angsana New" pitchFamily="18" charset="-34"/>
            </a:defRPr>
          </a:lvl9pPr>
        </a:lstStyle>
        <a:p xmlns:a="http://schemas.openxmlformats.org/drawingml/2006/main">
          <a:endParaRPr lang="th-TH" dirty="0"/>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0.97959</cdr:x>
      <cdr:y>0.19813</cdr:y>
    </cdr:to>
    <cdr:sp macro="" textlink="">
      <cdr:nvSpPr>
        <cdr:cNvPr id="2" name="Title 1"/>
        <cdr:cNvSpPr>
          <a:spLocks xmlns:a="http://schemas.openxmlformats.org/drawingml/2006/main" noGrp="1"/>
        </cdr:cNvSpPr>
      </cdr:nvSpPr>
      <cdr:spPr bwMode="auto">
        <a:xfrm xmlns:a="http://schemas.openxmlformats.org/drawingml/2006/main">
          <a:off x="0" y="0"/>
          <a:ext cx="8229600" cy="1143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algn="ctr" rtl="0" fontAlgn="base">
            <a:spcBef>
              <a:spcPct val="0"/>
            </a:spcBef>
            <a:spcAft>
              <a:spcPct val="0"/>
            </a:spcAft>
            <a:defRPr sz="4400" kern="1200">
              <a:solidFill>
                <a:sysClr val="windowText" lastClr="000000"/>
              </a:solidFill>
              <a:latin typeface="Calibri"/>
            </a:defRPr>
          </a:lvl1pPr>
          <a:lvl2pPr algn="ctr" rtl="0" fontAlgn="base">
            <a:spcBef>
              <a:spcPct val="0"/>
            </a:spcBef>
            <a:spcAft>
              <a:spcPct val="0"/>
            </a:spcAft>
            <a:defRPr sz="4400">
              <a:solidFill>
                <a:sysClr val="windowText" lastClr="000000"/>
              </a:solidFill>
              <a:latin typeface="Calibri" pitchFamily="34" charset="0"/>
              <a:cs typeface="Angsana New" pitchFamily="18" charset="-34"/>
            </a:defRPr>
          </a:lvl2pPr>
          <a:lvl3pPr algn="ctr" rtl="0" fontAlgn="base">
            <a:spcBef>
              <a:spcPct val="0"/>
            </a:spcBef>
            <a:spcAft>
              <a:spcPct val="0"/>
            </a:spcAft>
            <a:defRPr sz="4400">
              <a:solidFill>
                <a:sysClr val="windowText" lastClr="000000"/>
              </a:solidFill>
              <a:latin typeface="Calibri" pitchFamily="34" charset="0"/>
              <a:cs typeface="Angsana New" pitchFamily="18" charset="-34"/>
            </a:defRPr>
          </a:lvl3pPr>
          <a:lvl4pPr algn="ctr" rtl="0" fontAlgn="base">
            <a:spcBef>
              <a:spcPct val="0"/>
            </a:spcBef>
            <a:spcAft>
              <a:spcPct val="0"/>
            </a:spcAft>
            <a:defRPr sz="4400">
              <a:solidFill>
                <a:sysClr val="windowText" lastClr="000000"/>
              </a:solidFill>
              <a:latin typeface="Calibri" pitchFamily="34" charset="0"/>
              <a:cs typeface="Angsana New" pitchFamily="18" charset="-34"/>
            </a:defRPr>
          </a:lvl4pPr>
          <a:lvl5pPr algn="ctr" rtl="0" fontAlgn="base">
            <a:spcBef>
              <a:spcPct val="0"/>
            </a:spcBef>
            <a:spcAft>
              <a:spcPct val="0"/>
            </a:spcAft>
            <a:defRPr sz="4400">
              <a:solidFill>
                <a:sysClr val="windowText" lastClr="000000"/>
              </a:solidFill>
              <a:latin typeface="Calibri" pitchFamily="34" charset="0"/>
              <a:cs typeface="Angsana New" pitchFamily="18" charset="-34"/>
            </a:defRPr>
          </a:lvl5pPr>
          <a:lvl6pPr marL="457200" algn="ctr" rtl="0" fontAlgn="base">
            <a:spcBef>
              <a:spcPct val="0"/>
            </a:spcBef>
            <a:spcAft>
              <a:spcPct val="0"/>
            </a:spcAft>
            <a:defRPr sz="4400">
              <a:solidFill>
                <a:sysClr val="windowText" lastClr="000000"/>
              </a:solidFill>
              <a:latin typeface="Calibri" pitchFamily="34" charset="0"/>
              <a:cs typeface="Angsana New" pitchFamily="18" charset="-34"/>
            </a:defRPr>
          </a:lvl6pPr>
          <a:lvl7pPr marL="914400" algn="ctr" rtl="0" fontAlgn="base">
            <a:spcBef>
              <a:spcPct val="0"/>
            </a:spcBef>
            <a:spcAft>
              <a:spcPct val="0"/>
            </a:spcAft>
            <a:defRPr sz="4400">
              <a:solidFill>
                <a:sysClr val="windowText" lastClr="000000"/>
              </a:solidFill>
              <a:latin typeface="Calibri" pitchFamily="34" charset="0"/>
              <a:cs typeface="Angsana New" pitchFamily="18" charset="-34"/>
            </a:defRPr>
          </a:lvl7pPr>
          <a:lvl8pPr marL="1371600" algn="ctr" rtl="0" fontAlgn="base">
            <a:spcBef>
              <a:spcPct val="0"/>
            </a:spcBef>
            <a:spcAft>
              <a:spcPct val="0"/>
            </a:spcAft>
            <a:defRPr sz="4400">
              <a:solidFill>
                <a:sysClr val="windowText" lastClr="000000"/>
              </a:solidFill>
              <a:latin typeface="Calibri" pitchFamily="34" charset="0"/>
              <a:cs typeface="Angsana New" pitchFamily="18" charset="-34"/>
            </a:defRPr>
          </a:lvl8pPr>
          <a:lvl9pPr marL="1828800" algn="ctr" rtl="0" fontAlgn="base">
            <a:spcBef>
              <a:spcPct val="0"/>
            </a:spcBef>
            <a:spcAft>
              <a:spcPct val="0"/>
            </a:spcAft>
            <a:defRPr sz="4400">
              <a:solidFill>
                <a:sysClr val="windowText" lastClr="000000"/>
              </a:solidFill>
              <a:latin typeface="Calibri" pitchFamily="34" charset="0"/>
              <a:cs typeface="Angsana New" pitchFamily="18" charset="-34"/>
            </a:defRPr>
          </a:lvl9pPr>
        </a:lstStyle>
        <a:p xmlns:a="http://schemas.openxmlformats.org/drawingml/2006/main">
          <a:endParaRPr lang="th-TH"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15CFE5-20BF-4D58-B377-FE1C75EA75C3}" type="datetimeFigureOut">
              <a:rPr lang="th-TH" smtClean="0"/>
              <a:pPr/>
              <a:t>05/09/52</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354E0-9AEC-4C90-B715-E8715A0C81B0}" type="slidenum">
              <a:rPr lang="th-TH" smtClean="0"/>
              <a:pPr/>
              <a:t>‹#›</a:t>
            </a:fld>
            <a:endParaRPr lang="th-T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topic of my talk is “Sustainable Utilization of bamboo for pulp and paper manufacturing in Thailand” Now let me begin by explaining about bamboo utilization for Thai-people.</a:t>
            </a:r>
            <a:endParaRPr lang="th-TH" dirty="0"/>
          </a:p>
        </p:txBody>
      </p:sp>
      <p:sp>
        <p:nvSpPr>
          <p:cNvPr id="4" name="Slide Number Placeholder 3"/>
          <p:cNvSpPr>
            <a:spLocks noGrp="1"/>
          </p:cNvSpPr>
          <p:nvPr>
            <p:ph type="sldNum" sz="quarter" idx="10"/>
          </p:nvPr>
        </p:nvSpPr>
        <p:spPr/>
        <p:txBody>
          <a:bodyPr/>
          <a:lstStyle/>
          <a:p>
            <a:fld id="{D25354E0-9AEC-4C90-B715-E8715A0C81B0}" type="slidenum">
              <a:rPr lang="th-TH" smtClean="0"/>
              <a:pPr/>
              <a:t>1</a:t>
            </a:fld>
            <a:endParaRPr lang="th-T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let’s look at the figure show the quality of paper. It’s about 5 species of bamboo are significant of strength.</a:t>
            </a:r>
            <a:endParaRPr lang="th-TH" dirty="0"/>
          </a:p>
        </p:txBody>
      </p:sp>
      <p:sp>
        <p:nvSpPr>
          <p:cNvPr id="4" name="Slide Number Placeholder 3"/>
          <p:cNvSpPr>
            <a:spLocks noGrp="1"/>
          </p:cNvSpPr>
          <p:nvPr>
            <p:ph type="sldNum" sz="quarter" idx="10"/>
          </p:nvPr>
        </p:nvSpPr>
        <p:spPr/>
        <p:txBody>
          <a:bodyPr/>
          <a:lstStyle/>
          <a:p>
            <a:fld id="{D25354E0-9AEC-4C90-B715-E8715A0C81B0}" type="slidenum">
              <a:rPr lang="th-TH" smtClean="0"/>
              <a:pPr/>
              <a:t>15</a:t>
            </a:fld>
            <a:endParaRPr lang="th-T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results,</a:t>
            </a:r>
            <a:r>
              <a:rPr lang="en-US" baseline="0" dirty="0" smtClean="0"/>
              <a:t> we can conclude that the soda process is preferable for bamboo pulping. It’s a known process and 5 species of bamboo that found in the north of Thailand are  </a:t>
            </a:r>
            <a:r>
              <a:rPr lang="en-US" sz="1800" i="1" kern="1200" dirty="0" err="1" smtClean="0">
                <a:solidFill>
                  <a:schemeClr val="tx1"/>
                </a:solidFill>
                <a:latin typeface="+mn-lt"/>
                <a:ea typeface="+mn-ea"/>
                <a:cs typeface="+mn-cs"/>
              </a:rPr>
              <a:t>Bambusa</a:t>
            </a:r>
            <a:r>
              <a:rPr lang="en-US" sz="1800" i="1" kern="1200" dirty="0" smtClean="0">
                <a:solidFill>
                  <a:schemeClr val="tx1"/>
                </a:solidFill>
                <a:latin typeface="+mn-lt"/>
                <a:ea typeface="+mn-ea"/>
                <a:cs typeface="+mn-cs"/>
              </a:rPr>
              <a:t> </a:t>
            </a:r>
            <a:r>
              <a:rPr lang="en-US" sz="1800" i="1" kern="1200" dirty="0" err="1" smtClean="0">
                <a:solidFill>
                  <a:schemeClr val="tx1"/>
                </a:solidFill>
                <a:latin typeface="+mn-lt"/>
                <a:ea typeface="+mn-ea"/>
                <a:cs typeface="+mn-cs"/>
              </a:rPr>
              <a:t>logispiculata</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Kurz</a:t>
            </a:r>
            <a:r>
              <a:rPr lang="en-US" sz="1800" kern="1200" dirty="0" smtClean="0">
                <a:solidFill>
                  <a:schemeClr val="tx1"/>
                </a:solidFill>
                <a:latin typeface="+mn-lt"/>
                <a:ea typeface="+mn-ea"/>
                <a:cs typeface="+mn-cs"/>
              </a:rPr>
              <a:t>, </a:t>
            </a:r>
            <a:r>
              <a:rPr lang="en-US" sz="1800" i="1" kern="1200" dirty="0" err="1" smtClean="0">
                <a:solidFill>
                  <a:schemeClr val="tx1"/>
                </a:solidFill>
                <a:latin typeface="+mn-lt"/>
                <a:ea typeface="+mn-ea"/>
                <a:cs typeface="+mn-cs"/>
              </a:rPr>
              <a:t>Bambusa</a:t>
            </a:r>
            <a:r>
              <a:rPr lang="en-US" sz="1800" kern="1200" dirty="0" smtClean="0">
                <a:solidFill>
                  <a:schemeClr val="tx1"/>
                </a:solidFill>
                <a:latin typeface="+mn-lt"/>
                <a:ea typeface="+mn-ea"/>
                <a:cs typeface="+mn-cs"/>
              </a:rPr>
              <a:t> </a:t>
            </a:r>
            <a:r>
              <a:rPr lang="en-US" sz="1800" i="1" kern="1200" dirty="0" err="1" smtClean="0">
                <a:solidFill>
                  <a:schemeClr val="tx1"/>
                </a:solidFill>
                <a:latin typeface="+mn-lt"/>
                <a:ea typeface="+mn-ea"/>
                <a:cs typeface="+mn-cs"/>
              </a:rPr>
              <a:t>blumeana</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Schult,</a:t>
            </a:r>
            <a:r>
              <a:rPr lang="en-US" sz="1800" i="1" kern="1200" dirty="0" err="1" smtClean="0">
                <a:solidFill>
                  <a:schemeClr val="tx1"/>
                </a:solidFill>
                <a:latin typeface="+mn-lt"/>
                <a:ea typeface="+mn-ea"/>
                <a:cs typeface="+mn-cs"/>
              </a:rPr>
              <a:t>Thyrostachys</a:t>
            </a:r>
            <a:r>
              <a:rPr lang="en-US" sz="1800" i="1" kern="1200" dirty="0" smtClean="0">
                <a:solidFill>
                  <a:schemeClr val="tx1"/>
                </a:solidFill>
                <a:latin typeface="+mn-lt"/>
                <a:ea typeface="+mn-ea"/>
                <a:cs typeface="+mn-cs"/>
              </a:rPr>
              <a:t> </a:t>
            </a:r>
            <a:r>
              <a:rPr lang="en-US" sz="1800" i="1" kern="1200" dirty="0" err="1" smtClean="0">
                <a:solidFill>
                  <a:schemeClr val="tx1"/>
                </a:solidFill>
                <a:latin typeface="+mn-lt"/>
                <a:ea typeface="+mn-ea"/>
                <a:cs typeface="+mn-cs"/>
              </a:rPr>
              <a:t>siamensis</a:t>
            </a:r>
            <a:r>
              <a:rPr lang="en-US" sz="1800" kern="1200" dirty="0" smtClean="0">
                <a:solidFill>
                  <a:schemeClr val="tx1"/>
                </a:solidFill>
                <a:latin typeface="+mn-lt"/>
                <a:ea typeface="+mn-ea"/>
                <a:cs typeface="+mn-cs"/>
              </a:rPr>
              <a:t> Gamble, </a:t>
            </a:r>
            <a:r>
              <a:rPr lang="en-US" sz="1800" i="1" kern="1200" dirty="0" err="1" smtClean="0">
                <a:solidFill>
                  <a:schemeClr val="tx1"/>
                </a:solidFill>
                <a:latin typeface="+mn-lt"/>
                <a:ea typeface="+mn-ea"/>
                <a:cs typeface="+mn-cs"/>
              </a:rPr>
              <a:t>Bambusa</a:t>
            </a:r>
            <a:r>
              <a:rPr lang="en-US" sz="1800" i="1" kern="1200" dirty="0" smtClean="0">
                <a:solidFill>
                  <a:schemeClr val="tx1"/>
                </a:solidFill>
                <a:latin typeface="+mn-lt"/>
                <a:ea typeface="+mn-ea"/>
                <a:cs typeface="+mn-cs"/>
              </a:rPr>
              <a:t> </a:t>
            </a:r>
            <a:r>
              <a:rPr lang="en-US" sz="1800" i="1" kern="1200" dirty="0" err="1" smtClean="0">
                <a:solidFill>
                  <a:schemeClr val="tx1"/>
                </a:solidFill>
                <a:latin typeface="+mn-lt"/>
                <a:ea typeface="+mn-ea"/>
                <a:cs typeface="+mn-cs"/>
              </a:rPr>
              <a:t>arundinaceus</a:t>
            </a:r>
            <a:r>
              <a:rPr lang="en-US" sz="1800" kern="1200" dirty="0" smtClean="0">
                <a:solidFill>
                  <a:schemeClr val="tx1"/>
                </a:solidFill>
                <a:latin typeface="+mn-lt"/>
                <a:ea typeface="+mn-ea"/>
                <a:cs typeface="+mn-cs"/>
              </a:rPr>
              <a:t> Wild, </a:t>
            </a:r>
            <a:r>
              <a:rPr lang="en-US" sz="1800" i="1" kern="1200" dirty="0" err="1" smtClean="0">
                <a:solidFill>
                  <a:schemeClr val="tx1"/>
                </a:solidFill>
                <a:latin typeface="+mn-lt"/>
                <a:ea typeface="+mn-ea"/>
                <a:cs typeface="+mn-cs"/>
              </a:rPr>
              <a:t>Cephalostachyum</a:t>
            </a:r>
            <a:r>
              <a:rPr lang="en-US" sz="1800" kern="1200" dirty="0" smtClean="0">
                <a:solidFill>
                  <a:schemeClr val="tx1"/>
                </a:solidFill>
                <a:latin typeface="+mn-lt"/>
                <a:ea typeface="+mn-ea"/>
                <a:cs typeface="+mn-cs"/>
              </a:rPr>
              <a:t> </a:t>
            </a:r>
            <a:r>
              <a:rPr lang="en-US" sz="1800" i="1" kern="1200" dirty="0" err="1" smtClean="0">
                <a:solidFill>
                  <a:schemeClr val="tx1"/>
                </a:solidFill>
                <a:latin typeface="+mn-lt"/>
                <a:ea typeface="+mn-ea"/>
                <a:cs typeface="+mn-cs"/>
              </a:rPr>
              <a:t>virgatum</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Kurz</a:t>
            </a:r>
            <a:r>
              <a:rPr lang="en-US" sz="1800" kern="1200" baseline="0" dirty="0" smtClean="0">
                <a:solidFill>
                  <a:schemeClr val="tx1"/>
                </a:solidFill>
                <a:latin typeface="+mn-lt"/>
                <a:ea typeface="+mn-ea"/>
                <a:cs typeface="+mn-cs"/>
              </a:rPr>
              <a:t>, </a:t>
            </a:r>
            <a:r>
              <a:rPr lang="en-US" baseline="0" dirty="0" smtClean="0"/>
              <a:t>which is suitable for pulp and paper manufacturing.</a:t>
            </a:r>
            <a:endParaRPr lang="th-TH" dirty="0"/>
          </a:p>
        </p:txBody>
      </p:sp>
      <p:sp>
        <p:nvSpPr>
          <p:cNvPr id="4" name="Slide Number Placeholder 3"/>
          <p:cNvSpPr>
            <a:spLocks noGrp="1"/>
          </p:cNvSpPr>
          <p:nvPr>
            <p:ph type="sldNum" sz="quarter" idx="10"/>
          </p:nvPr>
        </p:nvSpPr>
        <p:spPr/>
        <p:txBody>
          <a:bodyPr/>
          <a:lstStyle/>
          <a:p>
            <a:fld id="{D25354E0-9AEC-4C90-B715-E8715A0C81B0}" type="slidenum">
              <a:rPr lang="th-TH" smtClean="0"/>
              <a:pPr/>
              <a:t>16</a:t>
            </a:fld>
            <a:endParaRPr lang="th-T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standard</a:t>
            </a:r>
            <a:r>
              <a:rPr lang="en-US" baseline="0" dirty="0" smtClean="0"/>
              <a:t> test method use in this experiment.</a:t>
            </a:r>
            <a:endParaRPr lang="th-TH" dirty="0"/>
          </a:p>
        </p:txBody>
      </p:sp>
      <p:sp>
        <p:nvSpPr>
          <p:cNvPr id="4" name="Slide Number Placeholder 3"/>
          <p:cNvSpPr>
            <a:spLocks noGrp="1"/>
          </p:cNvSpPr>
          <p:nvPr>
            <p:ph type="sldNum" sz="quarter" idx="10"/>
          </p:nvPr>
        </p:nvSpPr>
        <p:spPr/>
        <p:txBody>
          <a:bodyPr/>
          <a:lstStyle/>
          <a:p>
            <a:fld id="{D25354E0-9AEC-4C90-B715-E8715A0C81B0}" type="slidenum">
              <a:rPr lang="th-TH" smtClean="0"/>
              <a:pPr/>
              <a:t>17</a:t>
            </a:fld>
            <a:endParaRPr lang="th-T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D25354E0-9AEC-4C90-B715-E8715A0C81B0}" type="slidenum">
              <a:rPr lang="th-TH" smtClean="0"/>
              <a:pPr/>
              <a:t>19</a:t>
            </a:fld>
            <a:endParaRPr lang="th-T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D25354E0-9AEC-4C90-B715-E8715A0C81B0}" type="slidenum">
              <a:rPr lang="th-TH" smtClean="0"/>
              <a:pPr/>
              <a:t>20</a:t>
            </a:fld>
            <a:endParaRPr lang="th-T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we’ll move on to Figure 1 show effect of % water content on percentage of yield, Kappa number and Brightness of </a:t>
            </a:r>
            <a:r>
              <a:rPr lang="en-US" dirty="0" err="1" smtClean="0"/>
              <a:t>formacell</a:t>
            </a:r>
            <a:r>
              <a:rPr lang="en-US" dirty="0" smtClean="0"/>
              <a:t> pulping at formic acid of 10%, at temperature of 160oC, 2 hrs of retention time and wood pr liquor ratio of 1:7 . You can see at 15% water content give good condition with high brightness</a:t>
            </a:r>
            <a:endParaRPr lang="th-TH" dirty="0"/>
          </a:p>
        </p:txBody>
      </p:sp>
      <p:sp>
        <p:nvSpPr>
          <p:cNvPr id="4" name="Slide Number Placeholder 3"/>
          <p:cNvSpPr>
            <a:spLocks noGrp="1"/>
          </p:cNvSpPr>
          <p:nvPr>
            <p:ph type="sldNum" sz="quarter" idx="10"/>
          </p:nvPr>
        </p:nvSpPr>
        <p:spPr/>
        <p:txBody>
          <a:bodyPr/>
          <a:lstStyle/>
          <a:p>
            <a:fld id="{D25354E0-9AEC-4C90-B715-E8715A0C81B0}" type="slidenum">
              <a:rPr lang="th-TH" smtClean="0"/>
              <a:pPr/>
              <a:t>22</a:t>
            </a:fld>
            <a:endParaRPr lang="th-T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 Figure 2 which give information about sulfate pulping. The graph shows the percentage of yield, kappa number and brightness. It is obvious that 18% active alkali is the best condition for sulfate.</a:t>
            </a:r>
            <a:endParaRPr lang="th-TH" dirty="0"/>
          </a:p>
        </p:txBody>
      </p:sp>
      <p:sp>
        <p:nvSpPr>
          <p:cNvPr id="4" name="Slide Number Placeholder 3"/>
          <p:cNvSpPr>
            <a:spLocks noGrp="1"/>
          </p:cNvSpPr>
          <p:nvPr>
            <p:ph type="sldNum" sz="quarter" idx="10"/>
          </p:nvPr>
        </p:nvSpPr>
        <p:spPr/>
        <p:txBody>
          <a:bodyPr/>
          <a:lstStyle/>
          <a:p>
            <a:fld id="{D25354E0-9AEC-4C90-B715-E8715A0C81B0}" type="slidenum">
              <a:rPr lang="th-TH" smtClean="0"/>
              <a:pPr/>
              <a:t>23</a:t>
            </a:fld>
            <a:endParaRPr lang="th-T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see the soda process.</a:t>
            </a:r>
            <a:r>
              <a:rPr lang="en-US" baseline="0" dirty="0" smtClean="0"/>
              <a:t> The graph compares cooking condition between wood per liquor ratio of 1:3 and 1:4. </a:t>
            </a:r>
            <a:r>
              <a:rPr lang="en-US" dirty="0" smtClean="0"/>
              <a:t>it can be seen that the ratio of 1:3, at 15%alkali give the highest brightness</a:t>
            </a:r>
            <a:r>
              <a:rPr lang="en-US" baseline="0" dirty="0" smtClean="0"/>
              <a:t> but at 10% alkali give highest yield.</a:t>
            </a:r>
            <a:endParaRPr lang="th-TH" dirty="0"/>
          </a:p>
        </p:txBody>
      </p:sp>
      <p:sp>
        <p:nvSpPr>
          <p:cNvPr id="4" name="Slide Number Placeholder 3"/>
          <p:cNvSpPr>
            <a:spLocks noGrp="1"/>
          </p:cNvSpPr>
          <p:nvPr>
            <p:ph type="sldNum" sz="quarter" idx="10"/>
          </p:nvPr>
        </p:nvSpPr>
        <p:spPr/>
        <p:txBody>
          <a:bodyPr/>
          <a:lstStyle/>
          <a:p>
            <a:fld id="{D25354E0-9AEC-4C90-B715-E8715A0C81B0}" type="slidenum">
              <a:rPr lang="th-TH" smtClean="0"/>
              <a:pPr/>
              <a:t>24</a:t>
            </a:fld>
            <a:endParaRPr lang="th-T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D25354E0-9AEC-4C90-B715-E8715A0C81B0}" type="slidenum">
              <a:rPr lang="th-TH" smtClean="0"/>
              <a:pPr/>
              <a:t>27</a:t>
            </a:fld>
            <a:endParaRPr lang="th-T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parts of bamboo give advantage to human, example for food, construction and especially  for industry such as basket, chopstick and paper. In Thailand we now found It’s about 13 genus with 60 species. There are different in Texture and also I’ve heard for long time . Bamboo pulp is excellence but when we look at fiber </a:t>
            </a:r>
            <a:r>
              <a:rPr lang="en-US" dirty="0" err="1" smtClean="0"/>
              <a:t>dimention</a:t>
            </a:r>
            <a:r>
              <a:rPr lang="en-US" dirty="0" smtClean="0"/>
              <a:t> we found that there ‘re different in fiber length and fiber wall Thickness. And moreover, a process and a condition for cooking also effect to paper quality.</a:t>
            </a:r>
            <a:endParaRPr lang="th-TH" dirty="0"/>
          </a:p>
        </p:txBody>
      </p:sp>
      <p:sp>
        <p:nvSpPr>
          <p:cNvPr id="4" name="Slide Number Placeholder 3"/>
          <p:cNvSpPr>
            <a:spLocks noGrp="1"/>
          </p:cNvSpPr>
          <p:nvPr>
            <p:ph type="sldNum" sz="quarter" idx="10"/>
          </p:nvPr>
        </p:nvSpPr>
        <p:spPr/>
        <p:txBody>
          <a:bodyPr/>
          <a:lstStyle/>
          <a:p>
            <a:fld id="{D25354E0-9AEC-4C90-B715-E8715A0C81B0}" type="slidenum">
              <a:rPr lang="th-TH" smtClean="0"/>
              <a:pPr/>
              <a:t>2</a:t>
            </a:fld>
            <a:endParaRPr lang="th-T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project, I would like to focus on raw material for pulp and paper. The main purpose of the project is</a:t>
            </a:r>
            <a:r>
              <a:rPr lang="en-US" baseline="0" dirty="0" smtClean="0"/>
              <a:t> find out group of bamboo species that it’s suitable for pulp and paper manufacturing.</a:t>
            </a:r>
            <a:endParaRPr lang="th-TH" dirty="0"/>
          </a:p>
        </p:txBody>
      </p:sp>
      <p:sp>
        <p:nvSpPr>
          <p:cNvPr id="4" name="Slide Number Placeholder 3"/>
          <p:cNvSpPr>
            <a:spLocks noGrp="1"/>
          </p:cNvSpPr>
          <p:nvPr>
            <p:ph type="sldNum" sz="quarter" idx="10"/>
          </p:nvPr>
        </p:nvSpPr>
        <p:spPr/>
        <p:txBody>
          <a:bodyPr/>
          <a:lstStyle/>
          <a:p>
            <a:fld id="{D25354E0-9AEC-4C90-B715-E8715A0C81B0}" type="slidenum">
              <a:rPr lang="th-TH" smtClean="0"/>
              <a:pPr/>
              <a:t>3</a:t>
            </a:fld>
            <a:endParaRPr lang="th-T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turn now to the step method</a:t>
            </a:r>
            <a:endParaRPr lang="th-TH" dirty="0"/>
          </a:p>
        </p:txBody>
      </p:sp>
      <p:sp>
        <p:nvSpPr>
          <p:cNvPr id="4" name="Slide Number Placeholder 3"/>
          <p:cNvSpPr>
            <a:spLocks noGrp="1"/>
          </p:cNvSpPr>
          <p:nvPr>
            <p:ph type="sldNum" sz="quarter" idx="10"/>
          </p:nvPr>
        </p:nvSpPr>
        <p:spPr/>
        <p:txBody>
          <a:bodyPr/>
          <a:lstStyle/>
          <a:p>
            <a:fld id="{D25354E0-9AEC-4C90-B715-E8715A0C81B0}" type="slidenum">
              <a:rPr lang="th-TH" smtClean="0"/>
              <a:pPr/>
              <a:t>4</a:t>
            </a:fld>
            <a:endParaRPr lang="th-T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I would like to continue on the physical properties of paper from </a:t>
            </a:r>
            <a:r>
              <a:rPr lang="en-US" dirty="0" err="1" smtClean="0"/>
              <a:t>formacell</a:t>
            </a:r>
            <a:r>
              <a:rPr lang="en-US" dirty="0" smtClean="0"/>
              <a:t> pulp, sulfate</a:t>
            </a:r>
            <a:r>
              <a:rPr lang="en-US" baseline="0" dirty="0" smtClean="0"/>
              <a:t> pulp and soda pulp.</a:t>
            </a:r>
          </a:p>
          <a:p>
            <a:r>
              <a:rPr lang="en-US" baseline="0" dirty="0" smtClean="0"/>
              <a:t>Let’s look now at this Figure, At temperature of 165oC, 15% of water </a:t>
            </a:r>
            <a:r>
              <a:rPr lang="en-US" baseline="0" dirty="0" err="1" smtClean="0"/>
              <a:t>content,it</a:t>
            </a:r>
            <a:r>
              <a:rPr lang="en-US" baseline="0" dirty="0" smtClean="0"/>
              <a:t> should be give good quality of paper. Why is this condition good? Because the significance of physical properties is higher breaking length, bursting strength, tearing strength and also higher brightness.</a:t>
            </a:r>
            <a:endParaRPr lang="th-TH" dirty="0"/>
          </a:p>
        </p:txBody>
      </p:sp>
      <p:sp>
        <p:nvSpPr>
          <p:cNvPr id="4" name="Slide Number Placeholder 3"/>
          <p:cNvSpPr>
            <a:spLocks noGrp="1"/>
          </p:cNvSpPr>
          <p:nvPr>
            <p:ph type="sldNum" sz="quarter" idx="10"/>
          </p:nvPr>
        </p:nvSpPr>
        <p:spPr/>
        <p:txBody>
          <a:bodyPr/>
          <a:lstStyle/>
          <a:p>
            <a:fld id="{D25354E0-9AEC-4C90-B715-E8715A0C81B0}" type="slidenum">
              <a:rPr lang="th-TH" smtClean="0"/>
              <a:pPr/>
              <a:t>10</a:t>
            </a:fld>
            <a:endParaRPr lang="th-T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look</a:t>
            </a:r>
            <a:r>
              <a:rPr lang="en-US" baseline="0" dirty="0" smtClean="0"/>
              <a:t> at Figure  show physical properties of bamboo paper(</a:t>
            </a:r>
            <a:r>
              <a:rPr lang="en-US" baseline="0" dirty="0" err="1" smtClean="0"/>
              <a:t>C.vergatum</a:t>
            </a:r>
            <a:r>
              <a:rPr lang="en-US" baseline="0" dirty="0" smtClean="0"/>
              <a:t>) from sulfate process at different freeness. It can be seen that at 16% and 18% active alkali have a relatively similarly, higher physical properties and brightness.</a:t>
            </a:r>
            <a:endParaRPr lang="th-TH" dirty="0"/>
          </a:p>
        </p:txBody>
      </p:sp>
      <p:sp>
        <p:nvSpPr>
          <p:cNvPr id="4" name="Slide Number Placeholder 3"/>
          <p:cNvSpPr>
            <a:spLocks noGrp="1"/>
          </p:cNvSpPr>
          <p:nvPr>
            <p:ph type="sldNum" sz="quarter" idx="10"/>
          </p:nvPr>
        </p:nvSpPr>
        <p:spPr/>
        <p:txBody>
          <a:bodyPr/>
          <a:lstStyle/>
          <a:p>
            <a:fld id="{D25354E0-9AEC-4C90-B715-E8715A0C81B0}" type="slidenum">
              <a:rPr lang="th-TH" smtClean="0"/>
              <a:pPr/>
              <a:t>11</a:t>
            </a:fld>
            <a:endParaRPr lang="th-T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now we’ll move on to physical properties of bamboo paper from soda process ,It can be seen that at 10% of sodium  hydroxide solution and a wood per liquor ratio of 1:3 gives good quality of paper.</a:t>
            </a:r>
            <a:endParaRPr lang="th-TH" dirty="0"/>
          </a:p>
        </p:txBody>
      </p:sp>
      <p:sp>
        <p:nvSpPr>
          <p:cNvPr id="4" name="Slide Number Placeholder 3"/>
          <p:cNvSpPr>
            <a:spLocks noGrp="1"/>
          </p:cNvSpPr>
          <p:nvPr>
            <p:ph type="sldNum" sz="quarter" idx="10"/>
          </p:nvPr>
        </p:nvSpPr>
        <p:spPr/>
        <p:txBody>
          <a:bodyPr/>
          <a:lstStyle/>
          <a:p>
            <a:fld id="{D25354E0-9AEC-4C90-B715-E8715A0C81B0}" type="slidenum">
              <a:rPr lang="th-TH" smtClean="0"/>
              <a:pPr/>
              <a:t>12</a:t>
            </a:fld>
            <a:endParaRPr lang="th-T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Let’s consider this in more detail of the different between process. This chat show effect of fiber strength of bamboo on tearing-tensile relationship. These two pulps are </a:t>
            </a:r>
            <a:r>
              <a:rPr lang="en-US" dirty="0" err="1" smtClean="0"/>
              <a:t>kraft</a:t>
            </a:r>
            <a:r>
              <a:rPr lang="en-US" dirty="0" smtClean="0"/>
              <a:t> pulp and soda pulp. Why it’s important? The</a:t>
            </a:r>
            <a:r>
              <a:rPr lang="en-US" baseline="0" dirty="0" smtClean="0"/>
              <a:t> higher level of beating may reflect a drop in fiber length. As a result, the amount of fiber fracture is </a:t>
            </a:r>
            <a:r>
              <a:rPr lang="en-US" baseline="0" dirty="0" err="1" smtClean="0"/>
              <a:t>occuring</a:t>
            </a:r>
            <a:r>
              <a:rPr lang="en-US" baseline="0" dirty="0" smtClean="0"/>
              <a:t> during a tearing failure and if it’s  shortened any further by beating. This could well lead to increase in fiber pull-out, It means increase in Tensile strength.</a:t>
            </a:r>
            <a:endParaRPr lang="th-TH" dirty="0"/>
          </a:p>
        </p:txBody>
      </p:sp>
      <p:sp>
        <p:nvSpPr>
          <p:cNvPr id="4" name="Slide Number Placeholder 3"/>
          <p:cNvSpPr>
            <a:spLocks noGrp="1"/>
          </p:cNvSpPr>
          <p:nvPr>
            <p:ph type="sldNum" sz="quarter" idx="10"/>
          </p:nvPr>
        </p:nvSpPr>
        <p:spPr/>
        <p:txBody>
          <a:bodyPr/>
          <a:lstStyle/>
          <a:p>
            <a:fld id="{D25354E0-9AEC-4C90-B715-E8715A0C81B0}" type="slidenum">
              <a:rPr lang="th-TH" smtClean="0"/>
              <a:pPr/>
              <a:t>13</a:t>
            </a:fld>
            <a:endParaRPr lang="th-T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I’d like to expand on comparing of soda pulp from 13 species of bamboo. Let look at the Figure show pulp properties of different bamboo</a:t>
            </a:r>
            <a:r>
              <a:rPr lang="en-US" baseline="0" dirty="0" smtClean="0"/>
              <a:t> species on yield, kappa number and brightness. It’s about 5 species of bamboo provide high yield and high brightness.</a:t>
            </a:r>
            <a:endParaRPr lang="th-TH" dirty="0"/>
          </a:p>
        </p:txBody>
      </p:sp>
      <p:sp>
        <p:nvSpPr>
          <p:cNvPr id="4" name="Slide Number Placeholder 3"/>
          <p:cNvSpPr>
            <a:spLocks noGrp="1"/>
          </p:cNvSpPr>
          <p:nvPr>
            <p:ph type="sldNum" sz="quarter" idx="10"/>
          </p:nvPr>
        </p:nvSpPr>
        <p:spPr/>
        <p:txBody>
          <a:bodyPr/>
          <a:lstStyle/>
          <a:p>
            <a:fld id="{D25354E0-9AEC-4C90-B715-E8715A0C81B0}" type="slidenum">
              <a:rPr lang="th-TH" smtClean="0"/>
              <a:pPr/>
              <a:t>14</a:t>
            </a:fld>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838200"/>
            <a:ext cx="7772400" cy="2762250"/>
          </a:xfrm>
        </p:spPr>
        <p:txBody>
          <a:bodyPr/>
          <a:lstStyle>
            <a:lvl1pPr algn="l">
              <a:defRPr sz="6000" b="1"/>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057400" y="3733800"/>
            <a:ext cx="6400800" cy="1752600"/>
          </a:xfrm>
        </p:spPr>
        <p:txBody>
          <a:bodyPr/>
          <a:lstStyle>
            <a:lvl1pPr marL="0" indent="0" algn="r">
              <a:buFontTx/>
              <a:buNone/>
              <a:defRPr b="1"/>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atin typeface="Stylistic SF" pitchFamily="2" charset="0"/>
              </a:defRPr>
            </a:lvl1pPr>
          </a:lstStyle>
          <a:p>
            <a:pPr>
              <a:defRPr/>
            </a:pPr>
            <a:fld id="{FD73F054-AEE5-4116-B516-C5FD856E818E}" type="datetimeFigureOut">
              <a:rPr lang="th-TH" smtClean="0"/>
              <a:pPr>
                <a:defRPr/>
              </a:pPr>
              <a:t>05/09/52</a:t>
            </a:fld>
            <a:endParaRPr lang="th-TH"/>
          </a:p>
        </p:txBody>
      </p:sp>
      <p:sp>
        <p:nvSpPr>
          <p:cNvPr id="3077" name="Rectangle 5"/>
          <p:cNvSpPr>
            <a:spLocks noGrp="1" noChangeArrowheads="1"/>
          </p:cNvSpPr>
          <p:nvPr>
            <p:ph type="ftr" sz="quarter" idx="3"/>
          </p:nvPr>
        </p:nvSpPr>
        <p:spPr/>
        <p:txBody>
          <a:bodyPr/>
          <a:lstStyle>
            <a:lvl1pPr>
              <a:defRPr>
                <a:latin typeface="Stylistic SF" pitchFamily="2" charset="0"/>
              </a:defRPr>
            </a:lvl1pPr>
          </a:lstStyle>
          <a:p>
            <a:pPr>
              <a:defRPr/>
            </a:pPr>
            <a:endParaRPr lang="th-TH"/>
          </a:p>
        </p:txBody>
      </p:sp>
      <p:sp>
        <p:nvSpPr>
          <p:cNvPr id="3078" name="Rectangle 6"/>
          <p:cNvSpPr>
            <a:spLocks noGrp="1" noChangeArrowheads="1"/>
          </p:cNvSpPr>
          <p:nvPr>
            <p:ph type="sldNum" sz="quarter" idx="4"/>
          </p:nvPr>
        </p:nvSpPr>
        <p:spPr/>
        <p:txBody>
          <a:bodyPr/>
          <a:lstStyle>
            <a:lvl1pPr>
              <a:defRPr>
                <a:latin typeface="Stylistic SF" pitchFamily="2" charset="0"/>
              </a:defRPr>
            </a:lvl1pPr>
          </a:lstStyle>
          <a:p>
            <a:pPr>
              <a:defRPr/>
            </a:pPr>
            <a:fld id="{A27AC071-B4D6-4060-8409-515BF84EAC02}" type="slidenum">
              <a:rPr lang="th-TH" smtClean="0"/>
              <a:pPr>
                <a:defRPr/>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fld id="{EB1100E3-D85C-409B-9944-A5328CD504CD}" type="datetimeFigureOut">
              <a:rPr lang="th-TH" smtClean="0"/>
              <a:pPr>
                <a:defRPr/>
              </a:pPr>
              <a:t>05/09/52</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3C8BEC6F-89BB-4349-A5D0-D66FFFB6803D}" type="slidenum">
              <a:rPr lang="th-TH" smtClean="0"/>
              <a:pPr>
                <a:defRPr/>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fld id="{EDBCC201-336F-42CF-A3F2-48F4E9394288}" type="datetimeFigureOut">
              <a:rPr lang="th-TH" smtClean="0"/>
              <a:pPr>
                <a:defRPr/>
              </a:pPr>
              <a:t>05/09/52</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3B968C06-EF66-4734-92C0-C44719D0D85F}" type="slidenum">
              <a:rPr lang="th-TH" smtClean="0"/>
              <a:pPr>
                <a:defRPr/>
              </a:pPr>
              <a:t>‹#›</a:t>
            </a:fld>
            <a:endParaRPr lang="th-T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FD73F054-AEE5-4116-B516-C5FD856E818E}" type="datetimeFigureOut">
              <a:rPr lang="th-TH" smtClean="0"/>
              <a:pPr>
                <a:defRPr/>
              </a:pPr>
              <a:t>05/09/52</a:t>
            </a:fld>
            <a:endParaRPr lang="th-TH"/>
          </a:p>
        </p:txBody>
      </p:sp>
      <p:sp>
        <p:nvSpPr>
          <p:cNvPr id="19" name="Footer Placeholder 18"/>
          <p:cNvSpPr>
            <a:spLocks noGrp="1"/>
          </p:cNvSpPr>
          <p:nvPr>
            <p:ph type="ftr" sz="quarter" idx="11"/>
          </p:nvPr>
        </p:nvSpPr>
        <p:spPr/>
        <p:txBody>
          <a:bodyPr/>
          <a:lstStyle/>
          <a:p>
            <a:pPr>
              <a:defRPr/>
            </a:pPr>
            <a:endParaRPr lang="th-TH"/>
          </a:p>
        </p:txBody>
      </p:sp>
      <p:sp>
        <p:nvSpPr>
          <p:cNvPr id="27" name="Slide Number Placeholder 26"/>
          <p:cNvSpPr>
            <a:spLocks noGrp="1"/>
          </p:cNvSpPr>
          <p:nvPr>
            <p:ph type="sldNum" sz="quarter" idx="12"/>
          </p:nvPr>
        </p:nvSpPr>
        <p:spPr/>
        <p:txBody>
          <a:bodyPr/>
          <a:lstStyle/>
          <a:p>
            <a:pPr>
              <a:defRPr/>
            </a:pPr>
            <a:fld id="{A27AC071-B4D6-4060-8409-515BF84EAC02}" type="slidenum">
              <a:rPr lang="th-TH" smtClean="0"/>
              <a:pPr>
                <a:defRPr/>
              </a:pPr>
              <a:t>‹#›</a:t>
            </a:fld>
            <a:endParaRPr lang="th-TH"/>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68E759A-2428-40E8-9EE0-945601956C4B}" type="datetimeFigureOut">
              <a:rPr lang="th-TH" smtClean="0"/>
              <a:pPr>
                <a:defRPr/>
              </a:pPr>
              <a:t>05/09/52</a:t>
            </a:fld>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35F532F4-D108-4D93-BCA3-6D0B0E078CF9}" type="slidenum">
              <a:rPr lang="th-TH" smtClean="0"/>
              <a:pPr>
                <a:defRPr/>
              </a:pPr>
              <a:t>‹#›</a:t>
            </a:fld>
            <a:endParaRPr lang="th-T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E37D950B-EBB0-435E-822D-B68BF426C944}" type="datetimeFigureOut">
              <a:rPr lang="th-TH" smtClean="0"/>
              <a:pPr>
                <a:defRPr/>
              </a:pPr>
              <a:t>05/09/52</a:t>
            </a:fld>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B758D415-0836-46DD-8793-3930DEDA771A}" type="slidenum">
              <a:rPr lang="th-TH" smtClean="0"/>
              <a:pPr>
                <a:defRPr/>
              </a:pPr>
              <a:t>‹#›</a:t>
            </a:fld>
            <a:endParaRPr lang="th-TH"/>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01611C63-3BD0-4AB4-B191-22D1686CC11A}" type="datetimeFigureOut">
              <a:rPr lang="th-TH" smtClean="0"/>
              <a:pPr>
                <a:defRPr/>
              </a:pPr>
              <a:t>05/09/52</a:t>
            </a:fld>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p>
            <a:pPr>
              <a:defRPr/>
            </a:pPr>
            <a:fld id="{77A31D73-2EC3-4635-9FEF-A6C8804D4F2E}" type="slidenum">
              <a:rPr lang="th-TH" smtClean="0"/>
              <a:pPr>
                <a:defRPr/>
              </a:pPr>
              <a:t>‹#›</a:t>
            </a:fld>
            <a:endParaRPr lang="th-T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A306D420-4EFC-463E-AB03-ABBC39B5A7A7}" type="datetimeFigureOut">
              <a:rPr lang="th-TH" smtClean="0"/>
              <a:pPr>
                <a:defRPr/>
              </a:pPr>
              <a:t>05/09/52</a:t>
            </a:fld>
            <a:endParaRPr lang="th-TH"/>
          </a:p>
        </p:txBody>
      </p:sp>
      <p:sp>
        <p:nvSpPr>
          <p:cNvPr id="8" name="Footer Placeholder 7"/>
          <p:cNvSpPr>
            <a:spLocks noGrp="1"/>
          </p:cNvSpPr>
          <p:nvPr>
            <p:ph type="ftr" sz="quarter" idx="11"/>
          </p:nvPr>
        </p:nvSpPr>
        <p:spPr/>
        <p:txBody>
          <a:bodyPr/>
          <a:lstStyle/>
          <a:p>
            <a:pPr>
              <a:defRPr/>
            </a:pPr>
            <a:endParaRPr lang="th-TH"/>
          </a:p>
        </p:txBody>
      </p:sp>
      <p:sp>
        <p:nvSpPr>
          <p:cNvPr id="9" name="Slide Number Placeholder 8"/>
          <p:cNvSpPr>
            <a:spLocks noGrp="1"/>
          </p:cNvSpPr>
          <p:nvPr>
            <p:ph type="sldNum" sz="quarter" idx="12"/>
          </p:nvPr>
        </p:nvSpPr>
        <p:spPr/>
        <p:txBody>
          <a:bodyPr/>
          <a:lstStyle/>
          <a:p>
            <a:pPr>
              <a:defRPr/>
            </a:pPr>
            <a:fld id="{FE1E690D-8453-413E-8616-5B954512ACD9}" type="slidenum">
              <a:rPr lang="th-TH" smtClean="0"/>
              <a:pPr>
                <a:defRPr/>
              </a:pPr>
              <a:t>‹#›</a:t>
            </a:fld>
            <a:endParaRPr lang="th-T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495A4F0A-90FE-457D-B50A-9150487E6EA6}" type="datetimeFigureOut">
              <a:rPr lang="th-TH" smtClean="0"/>
              <a:pPr>
                <a:defRPr/>
              </a:pPr>
              <a:t>05/09/52</a:t>
            </a:fld>
            <a:endParaRPr lang="th-TH"/>
          </a:p>
        </p:txBody>
      </p:sp>
      <p:sp>
        <p:nvSpPr>
          <p:cNvPr id="4" name="Footer Placeholder 3"/>
          <p:cNvSpPr>
            <a:spLocks noGrp="1"/>
          </p:cNvSpPr>
          <p:nvPr>
            <p:ph type="ftr" sz="quarter" idx="11"/>
          </p:nvPr>
        </p:nvSpPr>
        <p:spPr/>
        <p:txBody>
          <a:bodyPr/>
          <a:lstStyle/>
          <a:p>
            <a:pPr>
              <a:defRPr/>
            </a:pPr>
            <a:endParaRPr lang="th-TH"/>
          </a:p>
        </p:txBody>
      </p:sp>
      <p:sp>
        <p:nvSpPr>
          <p:cNvPr id="5" name="Slide Number Placeholder 4"/>
          <p:cNvSpPr>
            <a:spLocks noGrp="1"/>
          </p:cNvSpPr>
          <p:nvPr>
            <p:ph type="sldNum" sz="quarter" idx="12"/>
          </p:nvPr>
        </p:nvSpPr>
        <p:spPr/>
        <p:txBody>
          <a:bodyPr/>
          <a:lstStyle/>
          <a:p>
            <a:pPr>
              <a:defRPr/>
            </a:pPr>
            <a:fld id="{8FB52948-598E-40B0-A9B2-6188ACDE603E}" type="slidenum">
              <a:rPr lang="th-TH" smtClean="0"/>
              <a:pPr>
                <a:defRPr/>
              </a:pPr>
              <a:t>‹#›</a:t>
            </a:fld>
            <a:endParaRPr lang="th-T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9050213-9F0F-46DF-9A9E-75DA04E6285F}" type="datetimeFigureOut">
              <a:rPr lang="th-TH" smtClean="0"/>
              <a:pPr>
                <a:defRPr/>
              </a:pPr>
              <a:t>05/09/52</a:t>
            </a:fld>
            <a:endParaRPr lang="th-TH"/>
          </a:p>
        </p:txBody>
      </p:sp>
      <p:sp>
        <p:nvSpPr>
          <p:cNvPr id="3" name="Footer Placeholder 2"/>
          <p:cNvSpPr>
            <a:spLocks noGrp="1"/>
          </p:cNvSpPr>
          <p:nvPr>
            <p:ph type="ftr" sz="quarter" idx="11"/>
          </p:nvPr>
        </p:nvSpPr>
        <p:spPr/>
        <p:txBody>
          <a:bodyPr/>
          <a:lstStyle/>
          <a:p>
            <a:pPr>
              <a:defRPr/>
            </a:pPr>
            <a:endParaRPr lang="th-TH"/>
          </a:p>
        </p:txBody>
      </p:sp>
      <p:sp>
        <p:nvSpPr>
          <p:cNvPr id="4" name="Slide Number Placeholder 3"/>
          <p:cNvSpPr>
            <a:spLocks noGrp="1"/>
          </p:cNvSpPr>
          <p:nvPr>
            <p:ph type="sldNum" sz="quarter" idx="12"/>
          </p:nvPr>
        </p:nvSpPr>
        <p:spPr/>
        <p:txBody>
          <a:bodyPr/>
          <a:lstStyle/>
          <a:p>
            <a:pPr>
              <a:defRPr/>
            </a:pPr>
            <a:fld id="{3C3FA6FD-D5CA-446B-85C1-61196D4E5BC1}" type="slidenum">
              <a:rPr lang="th-TH" smtClean="0"/>
              <a:pPr>
                <a:defRPr/>
              </a:pPr>
              <a:t>‹#›</a:t>
            </a:fld>
            <a:endParaRPr lang="th-T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A521512B-2E9F-4CF9-9830-7DBE6A2028D5}" type="datetimeFigureOut">
              <a:rPr lang="th-TH" smtClean="0"/>
              <a:pPr>
                <a:defRPr/>
              </a:pPr>
              <a:t>05/09/52</a:t>
            </a:fld>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p>
            <a:pPr>
              <a:defRPr/>
            </a:pPr>
            <a:fld id="{9755A028-01CB-4921-AB34-A41D8E22F87C}" type="slidenum">
              <a:rPr lang="th-TH" smtClean="0"/>
              <a:pPr>
                <a:defRPr/>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fld id="{C68E759A-2428-40E8-9EE0-945601956C4B}" type="datetimeFigureOut">
              <a:rPr lang="th-TH" smtClean="0"/>
              <a:pPr>
                <a:defRPr/>
              </a:pPr>
              <a:t>05/09/52</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35F532F4-D108-4D93-BCA3-6D0B0E078CF9}" type="slidenum">
              <a:rPr lang="th-TH" smtClean="0"/>
              <a:pPr>
                <a:defRPr/>
              </a:pPr>
              <a:t>‹#›</a:t>
            </a:fld>
            <a:endParaRPr lang="th-T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DCEE1A8A-D3D0-4692-A9E5-B2DD172779D2}" type="datetimeFigureOut">
              <a:rPr lang="th-TH" smtClean="0"/>
              <a:pPr>
                <a:defRPr/>
              </a:pPr>
              <a:t>05/09/52</a:t>
            </a:fld>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a:xfrm>
            <a:off x="8077200" y="6356350"/>
            <a:ext cx="609600" cy="365125"/>
          </a:xfrm>
        </p:spPr>
        <p:txBody>
          <a:bodyPr/>
          <a:lstStyle/>
          <a:p>
            <a:pPr>
              <a:defRPr/>
            </a:pPr>
            <a:fld id="{BA19442B-B248-41A2-8944-8755D6D418BA}" type="slidenum">
              <a:rPr lang="th-TH" smtClean="0"/>
              <a:pPr>
                <a:defRPr/>
              </a:pPr>
              <a:t>‹#›</a:t>
            </a:fld>
            <a:endParaRPr lang="th-TH"/>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B1100E3-D85C-409B-9944-A5328CD504CD}" type="datetimeFigureOut">
              <a:rPr lang="th-TH" smtClean="0"/>
              <a:pPr>
                <a:defRPr/>
              </a:pPr>
              <a:t>05/09/52</a:t>
            </a:fld>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3C8BEC6F-89BB-4349-A5D0-D66FFFB6803D}" type="slidenum">
              <a:rPr lang="th-TH" smtClean="0"/>
              <a:pPr>
                <a:defRPr/>
              </a:pPr>
              <a:t>‹#›</a:t>
            </a:fld>
            <a:endParaRPr lang="th-T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DBCC201-336F-42CF-A3F2-48F4E9394288}" type="datetimeFigureOut">
              <a:rPr lang="th-TH" smtClean="0"/>
              <a:pPr>
                <a:defRPr/>
              </a:pPr>
              <a:t>05/09/52</a:t>
            </a:fld>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3B968C06-EF66-4734-92C0-C44719D0D85F}" type="slidenum">
              <a:rPr lang="th-TH" smtClean="0"/>
              <a:pPr>
                <a:defRPr/>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7D950B-EBB0-435E-822D-B68BF426C944}" type="datetimeFigureOut">
              <a:rPr lang="th-TH" smtClean="0"/>
              <a:pPr>
                <a:defRPr/>
              </a:pPr>
              <a:t>05/09/52</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B758D415-0836-46DD-8793-3930DEDA771A}" type="slidenum">
              <a:rPr lang="th-TH" smtClean="0"/>
              <a:pPr>
                <a:defRPr/>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lvl1pPr>
              <a:defRPr/>
            </a:lvl1pPr>
          </a:lstStyle>
          <a:p>
            <a:pPr>
              <a:defRPr/>
            </a:pPr>
            <a:fld id="{01611C63-3BD0-4AB4-B191-22D1686CC11A}" type="datetimeFigureOut">
              <a:rPr lang="th-TH" smtClean="0"/>
              <a:pPr>
                <a:defRPr/>
              </a:pPr>
              <a:t>05/09/52</a:t>
            </a:fld>
            <a:endParaRPr lang="th-TH"/>
          </a:p>
        </p:txBody>
      </p:sp>
      <p:sp>
        <p:nvSpPr>
          <p:cNvPr id="6" name="Footer Placeholder 5"/>
          <p:cNvSpPr>
            <a:spLocks noGrp="1"/>
          </p:cNvSpPr>
          <p:nvPr>
            <p:ph type="ftr" sz="quarter" idx="11"/>
          </p:nvPr>
        </p:nvSpPr>
        <p:spPr/>
        <p:txBody>
          <a:bodyPr/>
          <a:lstStyle>
            <a:lvl1pPr>
              <a:defRPr/>
            </a:lvl1pPr>
          </a:lstStyle>
          <a:p>
            <a:pPr>
              <a:defRPr/>
            </a:pPr>
            <a:endParaRPr lang="th-TH"/>
          </a:p>
        </p:txBody>
      </p:sp>
      <p:sp>
        <p:nvSpPr>
          <p:cNvPr id="7" name="Slide Number Placeholder 6"/>
          <p:cNvSpPr>
            <a:spLocks noGrp="1"/>
          </p:cNvSpPr>
          <p:nvPr>
            <p:ph type="sldNum" sz="quarter" idx="12"/>
          </p:nvPr>
        </p:nvSpPr>
        <p:spPr/>
        <p:txBody>
          <a:bodyPr/>
          <a:lstStyle>
            <a:lvl1pPr>
              <a:defRPr/>
            </a:lvl1pPr>
          </a:lstStyle>
          <a:p>
            <a:pPr>
              <a:defRPr/>
            </a:pPr>
            <a:fld id="{77A31D73-2EC3-4635-9FEF-A6C8804D4F2E}" type="slidenum">
              <a:rPr lang="th-TH" smtClean="0"/>
              <a:pPr>
                <a:defRPr/>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lvl1pPr>
              <a:defRPr/>
            </a:lvl1pPr>
          </a:lstStyle>
          <a:p>
            <a:pPr>
              <a:defRPr/>
            </a:pPr>
            <a:fld id="{A306D420-4EFC-463E-AB03-ABBC39B5A7A7}" type="datetimeFigureOut">
              <a:rPr lang="th-TH" smtClean="0"/>
              <a:pPr>
                <a:defRPr/>
              </a:pPr>
              <a:t>05/09/52</a:t>
            </a:fld>
            <a:endParaRPr lang="th-TH"/>
          </a:p>
        </p:txBody>
      </p:sp>
      <p:sp>
        <p:nvSpPr>
          <p:cNvPr id="8" name="Footer Placeholder 7"/>
          <p:cNvSpPr>
            <a:spLocks noGrp="1"/>
          </p:cNvSpPr>
          <p:nvPr>
            <p:ph type="ftr" sz="quarter" idx="11"/>
          </p:nvPr>
        </p:nvSpPr>
        <p:spPr/>
        <p:txBody>
          <a:bodyPr/>
          <a:lstStyle>
            <a:lvl1pPr>
              <a:defRPr/>
            </a:lvl1pPr>
          </a:lstStyle>
          <a:p>
            <a:pPr>
              <a:defRPr/>
            </a:pPr>
            <a:endParaRPr lang="th-TH"/>
          </a:p>
        </p:txBody>
      </p:sp>
      <p:sp>
        <p:nvSpPr>
          <p:cNvPr id="9" name="Slide Number Placeholder 8"/>
          <p:cNvSpPr>
            <a:spLocks noGrp="1"/>
          </p:cNvSpPr>
          <p:nvPr>
            <p:ph type="sldNum" sz="quarter" idx="12"/>
          </p:nvPr>
        </p:nvSpPr>
        <p:spPr/>
        <p:txBody>
          <a:bodyPr/>
          <a:lstStyle>
            <a:lvl1pPr>
              <a:defRPr/>
            </a:lvl1pPr>
          </a:lstStyle>
          <a:p>
            <a:pPr>
              <a:defRPr/>
            </a:pPr>
            <a:fld id="{FE1E690D-8453-413E-8616-5B954512ACD9}" type="slidenum">
              <a:rPr lang="th-TH" smtClean="0"/>
              <a:pPr>
                <a:defRPr/>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lvl1pPr>
              <a:defRPr/>
            </a:lvl1pPr>
          </a:lstStyle>
          <a:p>
            <a:pPr>
              <a:defRPr/>
            </a:pPr>
            <a:fld id="{495A4F0A-90FE-457D-B50A-9150487E6EA6}" type="datetimeFigureOut">
              <a:rPr lang="th-TH" smtClean="0"/>
              <a:pPr>
                <a:defRPr/>
              </a:pPr>
              <a:t>05/09/52</a:t>
            </a:fld>
            <a:endParaRPr lang="th-TH"/>
          </a:p>
        </p:txBody>
      </p:sp>
      <p:sp>
        <p:nvSpPr>
          <p:cNvPr id="4" name="Footer Placeholder 3"/>
          <p:cNvSpPr>
            <a:spLocks noGrp="1"/>
          </p:cNvSpPr>
          <p:nvPr>
            <p:ph type="ftr" sz="quarter" idx="11"/>
          </p:nvPr>
        </p:nvSpPr>
        <p:spPr/>
        <p:txBody>
          <a:bodyPr/>
          <a:lstStyle>
            <a:lvl1pPr>
              <a:defRPr/>
            </a:lvl1pPr>
          </a:lstStyle>
          <a:p>
            <a:pPr>
              <a:defRPr/>
            </a:pPr>
            <a:endParaRPr lang="th-TH"/>
          </a:p>
        </p:txBody>
      </p:sp>
      <p:sp>
        <p:nvSpPr>
          <p:cNvPr id="5" name="Slide Number Placeholder 4"/>
          <p:cNvSpPr>
            <a:spLocks noGrp="1"/>
          </p:cNvSpPr>
          <p:nvPr>
            <p:ph type="sldNum" sz="quarter" idx="12"/>
          </p:nvPr>
        </p:nvSpPr>
        <p:spPr/>
        <p:txBody>
          <a:bodyPr/>
          <a:lstStyle>
            <a:lvl1pPr>
              <a:defRPr/>
            </a:lvl1pPr>
          </a:lstStyle>
          <a:p>
            <a:pPr>
              <a:defRPr/>
            </a:pPr>
            <a:fld id="{8FB52948-598E-40B0-A9B2-6188ACDE603E}" type="slidenum">
              <a:rPr lang="th-TH" smtClean="0"/>
              <a:pPr>
                <a:defRPr/>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9050213-9F0F-46DF-9A9E-75DA04E6285F}" type="datetimeFigureOut">
              <a:rPr lang="th-TH" smtClean="0"/>
              <a:pPr>
                <a:defRPr/>
              </a:pPr>
              <a:t>05/09/52</a:t>
            </a:fld>
            <a:endParaRPr lang="th-TH"/>
          </a:p>
        </p:txBody>
      </p:sp>
      <p:sp>
        <p:nvSpPr>
          <p:cNvPr id="3" name="Footer Placeholder 2"/>
          <p:cNvSpPr>
            <a:spLocks noGrp="1"/>
          </p:cNvSpPr>
          <p:nvPr>
            <p:ph type="ftr" sz="quarter" idx="11"/>
          </p:nvPr>
        </p:nvSpPr>
        <p:spPr/>
        <p:txBody>
          <a:bodyPr/>
          <a:lstStyle>
            <a:lvl1pPr>
              <a:defRPr/>
            </a:lvl1pPr>
          </a:lstStyle>
          <a:p>
            <a:pPr>
              <a:defRPr/>
            </a:pPr>
            <a:endParaRPr lang="th-TH"/>
          </a:p>
        </p:txBody>
      </p:sp>
      <p:sp>
        <p:nvSpPr>
          <p:cNvPr id="4" name="Slide Number Placeholder 3"/>
          <p:cNvSpPr>
            <a:spLocks noGrp="1"/>
          </p:cNvSpPr>
          <p:nvPr>
            <p:ph type="sldNum" sz="quarter" idx="12"/>
          </p:nvPr>
        </p:nvSpPr>
        <p:spPr/>
        <p:txBody>
          <a:bodyPr/>
          <a:lstStyle>
            <a:lvl1pPr>
              <a:defRPr/>
            </a:lvl1pPr>
          </a:lstStyle>
          <a:p>
            <a:pPr>
              <a:defRPr/>
            </a:pPr>
            <a:fld id="{3C3FA6FD-D5CA-446B-85C1-61196D4E5BC1}" type="slidenum">
              <a:rPr lang="th-TH" smtClean="0"/>
              <a:pPr>
                <a:defRPr/>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521512B-2E9F-4CF9-9830-7DBE6A2028D5}" type="datetimeFigureOut">
              <a:rPr lang="th-TH" smtClean="0"/>
              <a:pPr>
                <a:defRPr/>
              </a:pPr>
              <a:t>05/09/52</a:t>
            </a:fld>
            <a:endParaRPr lang="th-TH"/>
          </a:p>
        </p:txBody>
      </p:sp>
      <p:sp>
        <p:nvSpPr>
          <p:cNvPr id="6" name="Footer Placeholder 5"/>
          <p:cNvSpPr>
            <a:spLocks noGrp="1"/>
          </p:cNvSpPr>
          <p:nvPr>
            <p:ph type="ftr" sz="quarter" idx="11"/>
          </p:nvPr>
        </p:nvSpPr>
        <p:spPr/>
        <p:txBody>
          <a:bodyPr/>
          <a:lstStyle>
            <a:lvl1pPr>
              <a:defRPr/>
            </a:lvl1pPr>
          </a:lstStyle>
          <a:p>
            <a:pPr>
              <a:defRPr/>
            </a:pPr>
            <a:endParaRPr lang="th-TH"/>
          </a:p>
        </p:txBody>
      </p:sp>
      <p:sp>
        <p:nvSpPr>
          <p:cNvPr id="7" name="Slide Number Placeholder 6"/>
          <p:cNvSpPr>
            <a:spLocks noGrp="1"/>
          </p:cNvSpPr>
          <p:nvPr>
            <p:ph type="sldNum" sz="quarter" idx="12"/>
          </p:nvPr>
        </p:nvSpPr>
        <p:spPr/>
        <p:txBody>
          <a:bodyPr/>
          <a:lstStyle>
            <a:lvl1pPr>
              <a:defRPr/>
            </a:lvl1pPr>
          </a:lstStyle>
          <a:p>
            <a:pPr>
              <a:defRPr/>
            </a:pPr>
            <a:fld id="{9755A028-01CB-4921-AB34-A41D8E22F87C}" type="slidenum">
              <a:rPr lang="th-TH" smtClean="0"/>
              <a:pPr>
                <a:defRPr/>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CEE1A8A-D3D0-4692-A9E5-B2DD172779D2}" type="datetimeFigureOut">
              <a:rPr lang="th-TH" smtClean="0"/>
              <a:pPr>
                <a:defRPr/>
              </a:pPr>
              <a:t>05/09/52</a:t>
            </a:fld>
            <a:endParaRPr lang="th-TH"/>
          </a:p>
        </p:txBody>
      </p:sp>
      <p:sp>
        <p:nvSpPr>
          <p:cNvPr id="6" name="Footer Placeholder 5"/>
          <p:cNvSpPr>
            <a:spLocks noGrp="1"/>
          </p:cNvSpPr>
          <p:nvPr>
            <p:ph type="ftr" sz="quarter" idx="11"/>
          </p:nvPr>
        </p:nvSpPr>
        <p:spPr/>
        <p:txBody>
          <a:bodyPr/>
          <a:lstStyle>
            <a:lvl1pPr>
              <a:defRPr/>
            </a:lvl1pPr>
          </a:lstStyle>
          <a:p>
            <a:pPr>
              <a:defRPr/>
            </a:pPr>
            <a:endParaRPr lang="th-TH"/>
          </a:p>
        </p:txBody>
      </p:sp>
      <p:sp>
        <p:nvSpPr>
          <p:cNvPr id="7" name="Slide Number Placeholder 6"/>
          <p:cNvSpPr>
            <a:spLocks noGrp="1"/>
          </p:cNvSpPr>
          <p:nvPr>
            <p:ph type="sldNum" sz="quarter" idx="12"/>
          </p:nvPr>
        </p:nvSpPr>
        <p:spPr/>
        <p:txBody>
          <a:bodyPr/>
          <a:lstStyle>
            <a:lvl1pPr>
              <a:defRPr/>
            </a:lvl1pPr>
          </a:lstStyle>
          <a:p>
            <a:pPr>
              <a:defRPr/>
            </a:pPr>
            <a:fld id="{BA19442B-B248-41A2-8944-8755D6D418BA}" type="slidenum">
              <a:rPr lang="th-TH" smtClean="0"/>
              <a:pPr>
                <a:defRPr/>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lvl1pPr>
              <a:defRPr sz="1200">
                <a:solidFill>
                  <a:schemeClr val="bg1"/>
                </a:solidFill>
                <a:latin typeface="+mn-lt"/>
              </a:defRPr>
            </a:lvl1pPr>
          </a:lstStyle>
          <a:p>
            <a:pPr>
              <a:defRPr/>
            </a:pPr>
            <a:fld id="{18B245CA-6374-4EF3-9A26-F0C9F567F42D}" type="datetimeFigureOut">
              <a:rPr lang="th-TH" smtClean="0"/>
              <a:pPr>
                <a:defRPr/>
              </a:pPr>
              <a:t>05/09/52</a:t>
            </a:fld>
            <a:endParaRPr lang="th-TH"/>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lvl1pPr algn="ctr">
              <a:defRPr sz="1200">
                <a:solidFill>
                  <a:schemeClr val="bg1"/>
                </a:solidFill>
                <a:latin typeface="+mn-lt"/>
              </a:defRPr>
            </a:lvl1pPr>
          </a:lstStyle>
          <a:p>
            <a:pPr>
              <a:defRPr/>
            </a:pPr>
            <a:endParaRPr lang="th-TH"/>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mn-lt"/>
              </a:defRPr>
            </a:lvl1pPr>
          </a:lstStyle>
          <a:p>
            <a:pPr>
              <a:defRPr/>
            </a:pPr>
            <a:fld id="{E4E1A1A7-2706-423E-9B3D-5ADDCDE9B165}" type="slidenum">
              <a:rPr lang="th-TH" smtClean="0"/>
              <a:pPr>
                <a:defRPr/>
              </a:pPr>
              <a:t>‹#›</a:t>
            </a:fld>
            <a:endParaRPr lang="th-TH"/>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1" fontAlgn="base" hangingPunct="1">
        <a:spcBef>
          <a:spcPct val="0"/>
        </a:spcBef>
        <a:spcAft>
          <a:spcPct val="0"/>
        </a:spcAft>
        <a:defRPr sz="4000">
          <a:solidFill>
            <a:schemeClr val="bg1"/>
          </a:solidFill>
          <a:latin typeface="+mj-lt"/>
          <a:ea typeface="+mj-ea"/>
          <a:cs typeface="+mj-cs"/>
        </a:defRPr>
      </a:lvl1pPr>
      <a:lvl2pPr algn="ctr" rtl="0" eaLnBrk="1" fontAlgn="base" hangingPunct="1">
        <a:spcBef>
          <a:spcPct val="0"/>
        </a:spcBef>
        <a:spcAft>
          <a:spcPct val="0"/>
        </a:spcAft>
        <a:defRPr sz="4000">
          <a:solidFill>
            <a:schemeClr val="bg1"/>
          </a:solidFill>
          <a:latin typeface="Tahoma" pitchFamily="34" charset="0"/>
        </a:defRPr>
      </a:lvl2pPr>
      <a:lvl3pPr algn="ctr" rtl="0" eaLnBrk="1" fontAlgn="base" hangingPunct="1">
        <a:spcBef>
          <a:spcPct val="0"/>
        </a:spcBef>
        <a:spcAft>
          <a:spcPct val="0"/>
        </a:spcAft>
        <a:defRPr sz="4000">
          <a:solidFill>
            <a:schemeClr val="bg1"/>
          </a:solidFill>
          <a:latin typeface="Tahoma" pitchFamily="34" charset="0"/>
        </a:defRPr>
      </a:lvl3pPr>
      <a:lvl4pPr algn="ctr" rtl="0" eaLnBrk="1" fontAlgn="base" hangingPunct="1">
        <a:spcBef>
          <a:spcPct val="0"/>
        </a:spcBef>
        <a:spcAft>
          <a:spcPct val="0"/>
        </a:spcAft>
        <a:defRPr sz="4000">
          <a:solidFill>
            <a:schemeClr val="bg1"/>
          </a:solidFill>
          <a:latin typeface="Tahoma" pitchFamily="34" charset="0"/>
        </a:defRPr>
      </a:lvl4pPr>
      <a:lvl5pPr algn="ctr" rtl="0" eaLnBrk="1" fontAlgn="base" hangingPunct="1">
        <a:spcBef>
          <a:spcPct val="0"/>
        </a:spcBef>
        <a:spcAft>
          <a:spcPct val="0"/>
        </a:spcAft>
        <a:defRPr sz="4000">
          <a:solidFill>
            <a:schemeClr val="bg1"/>
          </a:solidFill>
          <a:latin typeface="Tahoma" pitchFamily="34" charset="0"/>
        </a:defRPr>
      </a:lvl5pPr>
      <a:lvl6pPr marL="457200" algn="ctr" rtl="0" eaLnBrk="1" fontAlgn="base" hangingPunct="1">
        <a:spcBef>
          <a:spcPct val="0"/>
        </a:spcBef>
        <a:spcAft>
          <a:spcPct val="0"/>
        </a:spcAft>
        <a:defRPr sz="4000">
          <a:solidFill>
            <a:schemeClr val="bg1"/>
          </a:solidFill>
          <a:latin typeface="Tahoma" pitchFamily="34" charset="0"/>
        </a:defRPr>
      </a:lvl6pPr>
      <a:lvl7pPr marL="914400" algn="ctr" rtl="0" eaLnBrk="1" fontAlgn="base" hangingPunct="1">
        <a:spcBef>
          <a:spcPct val="0"/>
        </a:spcBef>
        <a:spcAft>
          <a:spcPct val="0"/>
        </a:spcAft>
        <a:defRPr sz="4000">
          <a:solidFill>
            <a:schemeClr val="bg1"/>
          </a:solidFill>
          <a:latin typeface="Tahoma" pitchFamily="34" charset="0"/>
        </a:defRPr>
      </a:lvl7pPr>
      <a:lvl8pPr marL="1371600" algn="ctr" rtl="0" eaLnBrk="1" fontAlgn="base" hangingPunct="1">
        <a:spcBef>
          <a:spcPct val="0"/>
        </a:spcBef>
        <a:spcAft>
          <a:spcPct val="0"/>
        </a:spcAft>
        <a:defRPr sz="4000">
          <a:solidFill>
            <a:schemeClr val="bg1"/>
          </a:solidFill>
          <a:latin typeface="Tahoma" pitchFamily="34" charset="0"/>
        </a:defRPr>
      </a:lvl8pPr>
      <a:lvl9pPr marL="1828800" algn="ctr" rtl="0" eaLnBrk="1" fontAlgn="base" hangingPunct="1">
        <a:spcBef>
          <a:spcPct val="0"/>
        </a:spcBef>
        <a:spcAft>
          <a:spcPct val="0"/>
        </a:spcAft>
        <a:defRPr sz="4000">
          <a:solidFill>
            <a:schemeClr val="bg1"/>
          </a:solidFill>
          <a:latin typeface="Tahoma" pitchFamily="34"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a:solidFill>
            <a:schemeClr val="bg1"/>
          </a:solidFill>
          <a:latin typeface="+mn-lt"/>
        </a:defRPr>
      </a:lvl4pPr>
      <a:lvl5pPr marL="2057400" indent="-228600" algn="l" rtl="0" eaLnBrk="1" fontAlgn="base" hangingPunct="1">
        <a:spcBef>
          <a:spcPct val="20000"/>
        </a:spcBef>
        <a:spcAft>
          <a:spcPct val="0"/>
        </a:spcAft>
        <a:buChar char="»"/>
        <a:defRPr>
          <a:solidFill>
            <a:schemeClr val="bg1"/>
          </a:solidFill>
          <a:latin typeface="+mn-lt"/>
        </a:defRPr>
      </a:lvl5pPr>
      <a:lvl6pPr marL="2514600" indent="-228600" algn="l" rtl="0" eaLnBrk="1" fontAlgn="base" hangingPunct="1">
        <a:spcBef>
          <a:spcPct val="20000"/>
        </a:spcBef>
        <a:spcAft>
          <a:spcPct val="0"/>
        </a:spcAft>
        <a:buChar char="»"/>
        <a:defRPr>
          <a:solidFill>
            <a:schemeClr val="bg1"/>
          </a:solidFill>
          <a:latin typeface="+mn-lt"/>
        </a:defRPr>
      </a:lvl6pPr>
      <a:lvl7pPr marL="2971800" indent="-228600" algn="l" rtl="0" eaLnBrk="1" fontAlgn="base" hangingPunct="1">
        <a:spcBef>
          <a:spcPct val="20000"/>
        </a:spcBef>
        <a:spcAft>
          <a:spcPct val="0"/>
        </a:spcAft>
        <a:buChar char="»"/>
        <a:defRPr>
          <a:solidFill>
            <a:schemeClr val="bg1"/>
          </a:solidFill>
          <a:latin typeface="+mn-lt"/>
        </a:defRPr>
      </a:lvl7pPr>
      <a:lvl8pPr marL="3429000" indent="-228600" algn="l" rtl="0" eaLnBrk="1" fontAlgn="base" hangingPunct="1">
        <a:spcBef>
          <a:spcPct val="20000"/>
        </a:spcBef>
        <a:spcAft>
          <a:spcPct val="0"/>
        </a:spcAft>
        <a:buChar char="»"/>
        <a:defRPr>
          <a:solidFill>
            <a:schemeClr val="bg1"/>
          </a:solidFill>
          <a:latin typeface="+mn-lt"/>
        </a:defRPr>
      </a:lvl8pPr>
      <a:lvl9pPr marL="3886200" indent="-228600" algn="l" rtl="0" eaLnBrk="1" fontAlgn="base" hangingPunct="1">
        <a:spcBef>
          <a:spcPct val="20000"/>
        </a:spcBef>
        <a:spcAft>
          <a:spcPct val="0"/>
        </a:spcAft>
        <a:buChar char="»"/>
        <a:defRPr>
          <a:solidFill>
            <a:schemeClr val="bg1"/>
          </a:solidFill>
          <a:latin typeface="+mn-lt"/>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18B245CA-6374-4EF3-9A26-F0C9F567F42D}" type="datetimeFigureOut">
              <a:rPr lang="th-TH" smtClean="0"/>
              <a:pPr>
                <a:defRPr/>
              </a:pPr>
              <a:t>05/09/52</a:t>
            </a:fld>
            <a:endParaRPr lang="th-TH"/>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h-TH"/>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4E1A1A7-2706-423E-9B3D-5ADDCDE9B165}" type="slidenum">
              <a:rPr lang="th-TH" smtClean="0"/>
              <a:pPr>
                <a:defRPr/>
              </a:pPr>
              <a:t>‹#›</a:t>
            </a:fld>
            <a:endParaRPr lang="th-TH"/>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images.google.co.th/imgres?imgurl=http://pikul.lib.ku.ac.th/insect/014-021%20THAILAND%20insects/021%20Developments%20of%20%20Insects/Metamorphosis/4%20Holometabola/30LEPIDOPTERA/MOTH/Omphisa%20S%20bamboo.jpg&amp;imgrefurl=http://pikul.lib.ku.ac.th/insect/014-021%20THAILAND%20insects/021%20Developments%20of%20%20Insects/Metamorphosis/4%20Holometabola/30LEPIDOPTERA/MOTH/&amp;usg=__QH9QGb-zl8oO_C3HoMAueMEGNDM=&amp;h=422&amp;w=640&amp;sz=112&amp;hl=th&amp;start=245&amp;um=1&amp;tbnid=1nhG9c4l9YWqLM:&amp;tbnh=90&amp;tbnw=137&amp;prev=/images?q=bamboo&amp;ndsp=18&amp;hl=th&amp;rlz=1R2GGLG_enTH327&amp;sa=N&amp;start=234&amp;um=1"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785794"/>
            <a:ext cx="7915276" cy="2857502"/>
          </a:xfrm>
          <a:ln>
            <a:solidFill>
              <a:schemeClr val="bg1"/>
            </a:solidFill>
          </a:ln>
          <a:effectLst/>
        </p:spPr>
        <p:style>
          <a:lnRef idx="2">
            <a:schemeClr val="accent3"/>
          </a:lnRef>
          <a:fillRef idx="1">
            <a:schemeClr val="lt1"/>
          </a:fillRef>
          <a:effectRef idx="0">
            <a:schemeClr val="accent3"/>
          </a:effectRef>
          <a:fontRef idx="minor">
            <a:schemeClr val="dk1"/>
          </a:fontRef>
        </p:style>
        <p:txBody>
          <a:bodyPr rtlCol="0">
            <a:normAutofit fontScale="90000"/>
          </a:bodyPr>
          <a:lstStyle/>
          <a:p>
            <a:pPr algn="ctr" fontAlgn="auto">
              <a:spcAft>
                <a:spcPts val="0"/>
              </a:spcAft>
              <a:defRPr/>
            </a:pPr>
            <a:r>
              <a:rPr lang="en-US" sz="4600" b="1" dirty="0" smtClean="0">
                <a:solidFill>
                  <a:srgbClr val="00B050"/>
                </a:solidFill>
                <a:latin typeface="Baskerville Old Face" pitchFamily="18" charset="0"/>
              </a:rPr>
              <a:t>Sustainable Utilization of bamboo </a:t>
            </a:r>
            <a:br>
              <a:rPr lang="en-US" sz="4600" b="1" dirty="0" smtClean="0">
                <a:solidFill>
                  <a:srgbClr val="00B050"/>
                </a:solidFill>
                <a:latin typeface="Baskerville Old Face" pitchFamily="18" charset="0"/>
              </a:rPr>
            </a:br>
            <a:r>
              <a:rPr lang="en-US" sz="4600" b="1" dirty="0" smtClean="0">
                <a:solidFill>
                  <a:srgbClr val="00B050"/>
                </a:solidFill>
                <a:latin typeface="Baskerville Old Face" pitchFamily="18" charset="0"/>
              </a:rPr>
              <a:t>for pulp and paper manufacturing </a:t>
            </a:r>
            <a:br>
              <a:rPr lang="en-US" sz="4600" b="1" dirty="0" smtClean="0">
                <a:solidFill>
                  <a:srgbClr val="00B050"/>
                </a:solidFill>
                <a:latin typeface="Baskerville Old Face" pitchFamily="18" charset="0"/>
              </a:rPr>
            </a:br>
            <a:r>
              <a:rPr lang="en-US" sz="4600" b="1" dirty="0" smtClean="0">
                <a:solidFill>
                  <a:srgbClr val="00B050"/>
                </a:solidFill>
                <a:latin typeface="Baskerville Old Face" pitchFamily="18" charset="0"/>
              </a:rPr>
              <a:t>in Thailand</a:t>
            </a:r>
            <a:r>
              <a:rPr lang="en-US" b="1" dirty="0" smtClean="0">
                <a:solidFill>
                  <a:srgbClr val="00B050"/>
                </a:solidFill>
                <a:latin typeface="Baskerville Old Face" pitchFamily="18" charset="0"/>
              </a:rPr>
              <a:t/>
            </a:r>
            <a:br>
              <a:rPr lang="en-US" b="1" dirty="0" smtClean="0">
                <a:solidFill>
                  <a:srgbClr val="00B050"/>
                </a:solidFill>
                <a:latin typeface="Baskerville Old Face" pitchFamily="18" charset="0"/>
              </a:rPr>
            </a:br>
            <a:endParaRPr lang="th-TH" b="1" dirty="0" smtClean="0">
              <a:solidFill>
                <a:srgbClr val="00B050"/>
              </a:solidFill>
              <a:latin typeface="Baskerville Old Face" pitchFamily="18" charset="0"/>
            </a:endParaRPr>
          </a:p>
        </p:txBody>
      </p:sp>
      <p:sp>
        <p:nvSpPr>
          <p:cNvPr id="3" name="Subtitle 2"/>
          <p:cNvSpPr>
            <a:spLocks noGrp="1"/>
          </p:cNvSpPr>
          <p:nvPr>
            <p:ph type="subTitle" idx="1"/>
          </p:nvPr>
        </p:nvSpPr>
        <p:spPr>
          <a:xfrm>
            <a:off x="928662" y="3214686"/>
            <a:ext cx="7286625" cy="3352809"/>
          </a:xfrm>
        </p:spPr>
        <p:txBody>
          <a:bodyPr rtlCol="0">
            <a:normAutofit/>
          </a:bodyPr>
          <a:lstStyle/>
          <a:p>
            <a:pPr fontAlgn="auto">
              <a:spcAft>
                <a:spcPts val="0"/>
              </a:spcAft>
              <a:defRPr/>
            </a:pPr>
            <a:endParaRPr lang="en-US" sz="2400" u="sng" dirty="0" smtClean="0">
              <a:solidFill>
                <a:schemeClr val="tx1"/>
              </a:solidFill>
            </a:endParaRPr>
          </a:p>
          <a:p>
            <a:pPr fontAlgn="auto">
              <a:spcAft>
                <a:spcPts val="0"/>
              </a:spcAft>
              <a:defRPr/>
            </a:pPr>
            <a:r>
              <a:rPr lang="en-US" sz="2400" u="sng" dirty="0" smtClean="0">
                <a:solidFill>
                  <a:srgbClr val="00B050"/>
                </a:solidFill>
              </a:rPr>
              <a:t>VIII World bamboo congress</a:t>
            </a:r>
          </a:p>
          <a:p>
            <a:pPr fontAlgn="auto">
              <a:spcAft>
                <a:spcPts val="0"/>
              </a:spcAft>
              <a:defRPr/>
            </a:pPr>
            <a:r>
              <a:rPr lang="en-US" sz="2400" dirty="0" smtClean="0">
                <a:solidFill>
                  <a:srgbClr val="00B050"/>
                </a:solidFill>
              </a:rPr>
              <a:t>September 18, 2009</a:t>
            </a:r>
          </a:p>
          <a:p>
            <a:pPr fontAlgn="auto">
              <a:spcAft>
                <a:spcPts val="0"/>
              </a:spcAft>
              <a:defRPr/>
            </a:pPr>
            <a:r>
              <a:rPr lang="en-US" sz="2400" dirty="0" smtClean="0">
                <a:solidFill>
                  <a:srgbClr val="00B050"/>
                </a:solidFill>
              </a:rPr>
              <a:t>By</a:t>
            </a:r>
          </a:p>
          <a:p>
            <a:pPr fontAlgn="auto">
              <a:spcAft>
                <a:spcPts val="0"/>
              </a:spcAft>
              <a:defRPr/>
            </a:pPr>
            <a:r>
              <a:rPr lang="en-US" sz="2400" dirty="0" smtClean="0">
                <a:solidFill>
                  <a:srgbClr val="00B050"/>
                </a:solidFill>
              </a:rPr>
              <a:t> Ratana Mormanee    </a:t>
            </a:r>
          </a:p>
          <a:p>
            <a:pPr fontAlgn="auto">
              <a:spcAft>
                <a:spcPts val="0"/>
              </a:spcAft>
              <a:defRPr/>
            </a:pPr>
            <a:r>
              <a:rPr lang="en-US" sz="2400" dirty="0" smtClean="0">
                <a:solidFill>
                  <a:srgbClr val="00B050"/>
                </a:solidFill>
              </a:rPr>
              <a:t>Forest research and development bureau                         Royal forest department      Thailand</a:t>
            </a:r>
          </a:p>
        </p:txBody>
      </p:sp>
      <p:sp>
        <p:nvSpPr>
          <p:cNvPr id="4" name="Rectangle 3"/>
          <p:cNvSpPr/>
          <p:nvPr/>
        </p:nvSpPr>
        <p:spPr>
          <a:xfrm>
            <a:off x="857224" y="3000372"/>
            <a:ext cx="7429552" cy="357190"/>
          </a:xfrm>
          <a:prstGeom prst="rect">
            <a:avLst/>
          </a:prstGeom>
          <a:solidFill>
            <a:srgbClr val="00B050"/>
          </a:solidFill>
          <a:ln>
            <a:solidFill>
              <a:schemeClr val="accent3">
                <a:lumMod val="50000"/>
              </a:schemeClr>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transition advTm="1667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214290"/>
          <a:ext cx="4714876" cy="32861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p:cNvGraphicFramePr>
            <a:graphicFrameLocks/>
          </p:cNvGraphicFramePr>
          <p:nvPr/>
        </p:nvGraphicFramePr>
        <p:xfrm>
          <a:off x="0" y="3286124"/>
          <a:ext cx="5186370" cy="28575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ontent Placeholder 3"/>
          <p:cNvGraphicFramePr>
            <a:graphicFrameLocks/>
          </p:cNvGraphicFramePr>
          <p:nvPr/>
        </p:nvGraphicFramePr>
        <p:xfrm>
          <a:off x="4857752" y="1357298"/>
          <a:ext cx="4286248" cy="335758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advTm="1748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5214942"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p:cNvGraphicFramePr>
            <a:graphicFrameLocks/>
          </p:cNvGraphicFramePr>
          <p:nvPr/>
        </p:nvGraphicFramePr>
        <p:xfrm>
          <a:off x="0" y="3428976"/>
          <a:ext cx="5357818" cy="32861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ontent Placeholder 3"/>
          <p:cNvGraphicFramePr>
            <a:graphicFrameLocks/>
          </p:cNvGraphicFramePr>
          <p:nvPr/>
        </p:nvGraphicFramePr>
        <p:xfrm>
          <a:off x="5143504" y="1571612"/>
          <a:ext cx="4000496" cy="314327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advTm="1854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5072066" cy="3714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p:cNvGraphicFramePr>
            <a:graphicFrameLocks/>
          </p:cNvGraphicFramePr>
          <p:nvPr/>
        </p:nvGraphicFramePr>
        <p:xfrm>
          <a:off x="0" y="3571876"/>
          <a:ext cx="5072066" cy="30718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ontent Placeholder 3"/>
          <p:cNvGraphicFramePr>
            <a:graphicFrameLocks/>
          </p:cNvGraphicFramePr>
          <p:nvPr/>
        </p:nvGraphicFramePr>
        <p:xfrm>
          <a:off x="5072066" y="1857364"/>
          <a:ext cx="3929090" cy="314327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advTm="18109"/>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357166"/>
          <a:ext cx="8472518" cy="576899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33375"/>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57167"/>
          <a:ext cx="8186766" cy="592935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18375"/>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
          <a:ext cx="5143504"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3"/>
          <p:cNvGraphicFramePr>
            <a:graphicFrameLocks/>
          </p:cNvGraphicFramePr>
          <p:nvPr/>
        </p:nvGraphicFramePr>
        <p:xfrm>
          <a:off x="0" y="3357538"/>
          <a:ext cx="5329246" cy="3500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ontent Placeholder 3"/>
          <p:cNvGraphicFramePr>
            <a:graphicFrameLocks/>
          </p:cNvGraphicFramePr>
          <p:nvPr/>
        </p:nvGraphicFramePr>
        <p:xfrm>
          <a:off x="5072066" y="0"/>
          <a:ext cx="4071934" cy="35719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advTm="10562"/>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th-TH" dirty="0"/>
          </a:p>
        </p:txBody>
      </p:sp>
      <p:sp>
        <p:nvSpPr>
          <p:cNvPr id="3" name="Content Placeholder 2"/>
          <p:cNvSpPr>
            <a:spLocks noGrp="1"/>
          </p:cNvSpPr>
          <p:nvPr>
            <p:ph idx="1"/>
          </p:nvPr>
        </p:nvSpPr>
        <p:spPr/>
        <p:txBody>
          <a:bodyPr>
            <a:normAutofit/>
          </a:bodyPr>
          <a:lstStyle/>
          <a:p>
            <a:r>
              <a:rPr lang="en-US" i="1" dirty="0" err="1" smtClean="0"/>
              <a:t>Bambusa</a:t>
            </a:r>
            <a:r>
              <a:rPr lang="en-US" i="1" dirty="0" smtClean="0"/>
              <a:t> </a:t>
            </a:r>
            <a:r>
              <a:rPr lang="en-US" i="1" dirty="0" err="1" smtClean="0"/>
              <a:t>logispiculata</a:t>
            </a:r>
            <a:r>
              <a:rPr lang="en-US" i="1" dirty="0" smtClean="0"/>
              <a:t> </a:t>
            </a:r>
            <a:r>
              <a:rPr lang="en-US" dirty="0" err="1" smtClean="0"/>
              <a:t>Kurz</a:t>
            </a:r>
            <a:endParaRPr lang="en-US" dirty="0" smtClean="0"/>
          </a:p>
          <a:p>
            <a:r>
              <a:rPr lang="en-US" i="1" dirty="0" err="1" smtClean="0"/>
              <a:t>Bambusa</a:t>
            </a:r>
            <a:r>
              <a:rPr lang="en-US" i="1" dirty="0" smtClean="0"/>
              <a:t> </a:t>
            </a:r>
            <a:r>
              <a:rPr lang="en-US" i="1" dirty="0" err="1" smtClean="0"/>
              <a:t>blumeana</a:t>
            </a:r>
            <a:r>
              <a:rPr lang="en-US" i="1" dirty="0" smtClean="0"/>
              <a:t> </a:t>
            </a:r>
            <a:r>
              <a:rPr lang="en-US" dirty="0" err="1" smtClean="0"/>
              <a:t>Schult</a:t>
            </a:r>
            <a:endParaRPr lang="en-US" dirty="0" smtClean="0"/>
          </a:p>
          <a:p>
            <a:r>
              <a:rPr lang="en-US" i="1" dirty="0" err="1" smtClean="0"/>
              <a:t>Thyrostachys</a:t>
            </a:r>
            <a:r>
              <a:rPr lang="en-US" i="1" dirty="0" smtClean="0"/>
              <a:t> </a:t>
            </a:r>
            <a:r>
              <a:rPr lang="en-US" i="1" dirty="0" err="1" smtClean="0"/>
              <a:t>siamensis</a:t>
            </a:r>
            <a:r>
              <a:rPr lang="en-US" i="1" dirty="0" smtClean="0"/>
              <a:t> </a:t>
            </a:r>
            <a:r>
              <a:rPr lang="en-US" dirty="0" smtClean="0"/>
              <a:t>Gamble</a:t>
            </a:r>
          </a:p>
          <a:p>
            <a:r>
              <a:rPr lang="en-US" i="1" dirty="0" err="1" smtClean="0"/>
              <a:t>Bambusa</a:t>
            </a:r>
            <a:r>
              <a:rPr lang="en-US" i="1" dirty="0" smtClean="0"/>
              <a:t> </a:t>
            </a:r>
            <a:r>
              <a:rPr lang="en-US" i="1" dirty="0" err="1" smtClean="0"/>
              <a:t>arundinaceus</a:t>
            </a:r>
            <a:r>
              <a:rPr lang="en-US" i="1" dirty="0" smtClean="0"/>
              <a:t> </a:t>
            </a:r>
            <a:r>
              <a:rPr lang="en-US" dirty="0" smtClean="0"/>
              <a:t>Wild</a:t>
            </a:r>
          </a:p>
          <a:p>
            <a:r>
              <a:rPr lang="en-US" i="1" dirty="0" err="1" smtClean="0"/>
              <a:t>Cephalostachyum</a:t>
            </a:r>
            <a:r>
              <a:rPr lang="en-US" i="1" dirty="0" smtClean="0"/>
              <a:t> </a:t>
            </a:r>
            <a:r>
              <a:rPr lang="en-US" i="1" dirty="0" err="1" smtClean="0"/>
              <a:t>virgatum</a:t>
            </a:r>
            <a:r>
              <a:rPr lang="en-US" i="1" dirty="0" smtClean="0"/>
              <a:t> </a:t>
            </a:r>
            <a:r>
              <a:rPr lang="en-US" dirty="0" err="1" smtClean="0"/>
              <a:t>Kurz</a:t>
            </a:r>
            <a:endParaRPr lang="en-US" dirty="0" smtClean="0"/>
          </a:p>
          <a:p>
            <a:r>
              <a:rPr lang="en-US" dirty="0" smtClean="0"/>
              <a:t>There are suitable for pulp and paper manufacturing.</a:t>
            </a:r>
            <a:endParaRPr lang="th-TH" dirty="0"/>
          </a:p>
        </p:txBody>
      </p:sp>
    </p:spTree>
  </p:cSld>
  <p:clrMapOvr>
    <a:masterClrMapping/>
  </p:clrMapOvr>
  <p:transition advTm="22687"/>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txBody>
          <a:bodyPr>
            <a:normAutofit fontScale="90000"/>
          </a:bodyPr>
          <a:lstStyle/>
          <a:p>
            <a:r>
              <a:rPr lang="en-US" dirty="0" smtClean="0"/>
              <a:t>Testing Method</a:t>
            </a:r>
            <a:br>
              <a:rPr lang="en-US" dirty="0" smtClean="0"/>
            </a:br>
            <a:endParaRPr lang="th-TH" dirty="0"/>
          </a:p>
        </p:txBody>
      </p:sp>
      <p:graphicFrame>
        <p:nvGraphicFramePr>
          <p:cNvPr id="4" name="Table 3"/>
          <p:cNvGraphicFramePr>
            <a:graphicFrameLocks noGrp="1"/>
          </p:cNvGraphicFramePr>
          <p:nvPr/>
        </p:nvGraphicFramePr>
        <p:xfrm>
          <a:off x="571472" y="928670"/>
          <a:ext cx="7858180" cy="5305414"/>
        </p:xfrm>
        <a:graphic>
          <a:graphicData uri="http://schemas.openxmlformats.org/drawingml/2006/table">
            <a:tbl>
              <a:tblPr firstRow="1" bandRow="1">
                <a:tableStyleId>{C083E6E3-FA7D-4D7B-A595-EF9225AFEA82}</a:tableStyleId>
              </a:tblPr>
              <a:tblGrid>
                <a:gridCol w="3929090"/>
                <a:gridCol w="3929090"/>
              </a:tblGrid>
              <a:tr h="989989">
                <a:tc>
                  <a:txBody>
                    <a:bodyPr/>
                    <a:lstStyle/>
                    <a:p>
                      <a:pPr algn="ctr">
                        <a:spcAft>
                          <a:spcPts val="0"/>
                        </a:spcAft>
                      </a:pPr>
                      <a:endParaRPr lang="en-US" sz="2400" dirty="0"/>
                    </a:p>
                    <a:p>
                      <a:pPr algn="ctr">
                        <a:spcAft>
                          <a:spcPts val="0"/>
                        </a:spcAft>
                      </a:pPr>
                      <a:r>
                        <a:rPr lang="en-US" sz="2400" dirty="0"/>
                        <a:t>Parameter</a:t>
                      </a:r>
                      <a:endParaRPr lang="en-US" sz="2400" dirty="0">
                        <a:latin typeface="CordiaUPC" pitchFamily="34" charset="-34"/>
                        <a:ea typeface="Calibri"/>
                        <a:cs typeface="CordiaUPC" pitchFamily="34" charset="-34"/>
                      </a:endParaRPr>
                    </a:p>
                  </a:txBody>
                  <a:tcPr marL="68580" marR="68580" marT="0" marB="0"/>
                </a:tc>
                <a:tc>
                  <a:txBody>
                    <a:bodyPr/>
                    <a:lstStyle/>
                    <a:p>
                      <a:pPr algn="ctr">
                        <a:spcAft>
                          <a:spcPts val="0"/>
                        </a:spcAft>
                      </a:pPr>
                      <a:endParaRPr lang="en-US" sz="2400"/>
                    </a:p>
                    <a:p>
                      <a:pPr algn="ctr">
                        <a:spcAft>
                          <a:spcPts val="0"/>
                        </a:spcAft>
                      </a:pPr>
                      <a:r>
                        <a:rPr lang="en-US" sz="2400"/>
                        <a:t>TAPPI and SCAN standards testing</a:t>
                      </a:r>
                      <a:endParaRPr lang="en-US" sz="2400">
                        <a:latin typeface="CordiaUPC" pitchFamily="34" charset="-34"/>
                        <a:ea typeface="Calibri"/>
                        <a:cs typeface="CordiaUPC" pitchFamily="34" charset="-34"/>
                      </a:endParaRPr>
                    </a:p>
                  </a:txBody>
                  <a:tcPr marL="68580" marR="68580" marT="0" marB="0"/>
                </a:tc>
              </a:tr>
              <a:tr h="4208134">
                <a:tc>
                  <a:txBody>
                    <a:bodyPr/>
                    <a:lstStyle/>
                    <a:p>
                      <a:pPr>
                        <a:spcAft>
                          <a:spcPts val="0"/>
                        </a:spcAft>
                      </a:pPr>
                      <a:r>
                        <a:rPr lang="en-US" sz="2400" dirty="0"/>
                        <a:t>       </a:t>
                      </a:r>
                    </a:p>
                    <a:p>
                      <a:pPr>
                        <a:spcAft>
                          <a:spcPts val="0"/>
                        </a:spcAft>
                      </a:pPr>
                      <a:r>
                        <a:rPr lang="en-US" sz="2400" dirty="0"/>
                        <a:t>        Kappa number</a:t>
                      </a:r>
                    </a:p>
                    <a:p>
                      <a:pPr>
                        <a:spcAft>
                          <a:spcPts val="0"/>
                        </a:spcAft>
                      </a:pPr>
                      <a:r>
                        <a:rPr lang="en-US" sz="2400" dirty="0"/>
                        <a:t>        ISO Brightness</a:t>
                      </a:r>
                    </a:p>
                    <a:p>
                      <a:pPr>
                        <a:spcAft>
                          <a:spcPts val="0"/>
                        </a:spcAft>
                      </a:pPr>
                      <a:r>
                        <a:rPr lang="en-US" sz="2400" dirty="0"/>
                        <a:t>        % Yield</a:t>
                      </a:r>
                    </a:p>
                    <a:p>
                      <a:pPr>
                        <a:spcAft>
                          <a:spcPts val="0"/>
                        </a:spcAft>
                      </a:pPr>
                      <a:r>
                        <a:rPr lang="en-US" sz="2400" dirty="0"/>
                        <a:t>        Beating Time</a:t>
                      </a:r>
                    </a:p>
                    <a:p>
                      <a:pPr>
                        <a:spcAft>
                          <a:spcPts val="0"/>
                        </a:spcAft>
                      </a:pPr>
                      <a:r>
                        <a:rPr lang="en-US" sz="2400" dirty="0"/>
                        <a:t>        Freeness</a:t>
                      </a:r>
                    </a:p>
                    <a:p>
                      <a:pPr>
                        <a:spcAft>
                          <a:spcPts val="0"/>
                        </a:spcAft>
                      </a:pPr>
                      <a:r>
                        <a:rPr lang="en-US" sz="2400" dirty="0"/>
                        <a:t> </a:t>
                      </a:r>
                      <a:r>
                        <a:rPr lang="en-US" sz="2400" dirty="0" smtClean="0"/>
                        <a:t>       Thickness and                                                  Apparent density</a:t>
                      </a:r>
                      <a:endParaRPr lang="en-US" sz="2400" dirty="0"/>
                    </a:p>
                    <a:p>
                      <a:pPr>
                        <a:spcAft>
                          <a:spcPts val="0"/>
                        </a:spcAft>
                      </a:pPr>
                      <a:r>
                        <a:rPr lang="en-US" sz="2400" dirty="0"/>
                        <a:t>        Breaking Length</a:t>
                      </a:r>
                    </a:p>
                    <a:p>
                      <a:pPr>
                        <a:spcAft>
                          <a:spcPts val="0"/>
                        </a:spcAft>
                      </a:pPr>
                      <a:r>
                        <a:rPr lang="en-US" sz="2400" dirty="0"/>
                        <a:t>        Tear Factor</a:t>
                      </a:r>
                    </a:p>
                    <a:p>
                      <a:pPr>
                        <a:spcAft>
                          <a:spcPts val="0"/>
                        </a:spcAft>
                      </a:pPr>
                      <a:r>
                        <a:rPr lang="en-US" sz="2400" dirty="0"/>
                        <a:t>        Burst Factor</a:t>
                      </a:r>
                      <a:endParaRPr lang="en-US" sz="2400" dirty="0">
                        <a:latin typeface="CordiaUPC" pitchFamily="34" charset="-34"/>
                        <a:ea typeface="Calibri"/>
                        <a:cs typeface="CordiaUPC" pitchFamily="34" charset="-34"/>
                      </a:endParaRPr>
                    </a:p>
                  </a:txBody>
                  <a:tcPr marL="68580" marR="68580" marT="0" marB="0"/>
                </a:tc>
                <a:tc>
                  <a:txBody>
                    <a:bodyPr/>
                    <a:lstStyle/>
                    <a:p>
                      <a:pPr>
                        <a:spcAft>
                          <a:spcPts val="0"/>
                        </a:spcAft>
                      </a:pPr>
                      <a:r>
                        <a:rPr lang="en-US" sz="2400" dirty="0" smtClean="0"/>
                        <a:t>          </a:t>
                      </a:r>
                    </a:p>
                    <a:p>
                      <a:pPr>
                        <a:spcAft>
                          <a:spcPts val="0"/>
                        </a:spcAft>
                      </a:pPr>
                      <a:r>
                        <a:rPr lang="en-US" sz="2400" dirty="0" smtClean="0"/>
                        <a:t>          T236m-60</a:t>
                      </a:r>
                    </a:p>
                    <a:p>
                      <a:pPr>
                        <a:spcAft>
                          <a:spcPts val="0"/>
                        </a:spcAft>
                      </a:pPr>
                      <a:r>
                        <a:rPr lang="en-US" sz="2400" dirty="0" smtClean="0"/>
                        <a:t>          SCAN-P3; 62</a:t>
                      </a:r>
                    </a:p>
                    <a:p>
                      <a:pPr>
                        <a:spcAft>
                          <a:spcPts val="0"/>
                        </a:spcAft>
                      </a:pPr>
                      <a:r>
                        <a:rPr lang="en-US" sz="2400" dirty="0" smtClean="0"/>
                        <a:t>          weight</a:t>
                      </a:r>
                    </a:p>
                    <a:p>
                      <a:pPr>
                        <a:spcAft>
                          <a:spcPts val="0"/>
                        </a:spcAft>
                      </a:pPr>
                      <a:r>
                        <a:rPr lang="en-US" sz="2400" dirty="0" smtClean="0"/>
                        <a:t>          SCAN-C24; 67</a:t>
                      </a:r>
                    </a:p>
                    <a:p>
                      <a:pPr>
                        <a:spcAft>
                          <a:spcPts val="0"/>
                        </a:spcAft>
                      </a:pPr>
                      <a:r>
                        <a:rPr lang="en-US" sz="2400" dirty="0" smtClean="0"/>
                        <a:t>          T227 os-68</a:t>
                      </a:r>
                    </a:p>
                    <a:p>
                      <a:pPr>
                        <a:spcAft>
                          <a:spcPts val="0"/>
                        </a:spcAft>
                      </a:pPr>
                      <a:r>
                        <a:rPr lang="en-US" sz="2400" dirty="0" smtClean="0"/>
                        <a:t>          T411 os-68</a:t>
                      </a:r>
                    </a:p>
                    <a:p>
                      <a:pPr>
                        <a:spcAft>
                          <a:spcPts val="0"/>
                        </a:spcAft>
                      </a:pPr>
                      <a:r>
                        <a:rPr lang="en-US" sz="2400" dirty="0" smtClean="0"/>
                        <a:t>          </a:t>
                      </a:r>
                    </a:p>
                    <a:p>
                      <a:pPr>
                        <a:spcAft>
                          <a:spcPts val="0"/>
                        </a:spcAft>
                      </a:pPr>
                      <a:r>
                        <a:rPr lang="en-US" sz="2400" dirty="0" smtClean="0"/>
                        <a:t>          SCAN-P16; 65</a:t>
                      </a:r>
                    </a:p>
                    <a:p>
                      <a:pPr>
                        <a:spcAft>
                          <a:spcPts val="0"/>
                        </a:spcAft>
                      </a:pPr>
                      <a:r>
                        <a:rPr lang="en-US" sz="2400" dirty="0" smtClean="0"/>
                        <a:t>          SCAN-P11; 64</a:t>
                      </a:r>
                    </a:p>
                    <a:p>
                      <a:pPr>
                        <a:spcAft>
                          <a:spcPts val="0"/>
                        </a:spcAft>
                      </a:pPr>
                      <a:r>
                        <a:rPr lang="en-US" sz="2400" dirty="0" smtClean="0"/>
                        <a:t>          T403 ts-63</a:t>
                      </a:r>
                      <a:endParaRPr lang="en-US" sz="2400" dirty="0">
                        <a:latin typeface="CordiaUPC" pitchFamily="34" charset="-34"/>
                        <a:ea typeface="Calibri"/>
                        <a:cs typeface="CordiaUPC" pitchFamily="34" charset="-34"/>
                      </a:endParaRPr>
                    </a:p>
                  </a:txBody>
                  <a:tcPr marL="68580" marR="68580" marT="0" marB="0"/>
                </a:tc>
              </a:tr>
            </a:tbl>
          </a:graphicData>
        </a:graphic>
      </p:graphicFrame>
    </p:spTree>
  </p:cSld>
  <p:clrMapOvr>
    <a:masterClrMapping/>
  </p:clrMapOvr>
  <p:transition advTm="143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Vocabulary/Parameter</a:t>
            </a:r>
            <a:br>
              <a:rPr lang="en-US" dirty="0" smtClean="0"/>
            </a:br>
            <a:endParaRPr lang="th-TH" dirty="0"/>
          </a:p>
        </p:txBody>
      </p:sp>
      <p:sp>
        <p:nvSpPr>
          <p:cNvPr id="3" name="Content Placeholder 2"/>
          <p:cNvSpPr>
            <a:spLocks noGrp="1"/>
          </p:cNvSpPr>
          <p:nvPr>
            <p:ph idx="1"/>
          </p:nvPr>
        </p:nvSpPr>
        <p:spPr>
          <a:xfrm>
            <a:off x="457200" y="1142984"/>
            <a:ext cx="8401080" cy="5286412"/>
          </a:xfrm>
        </p:spPr>
        <p:txBody>
          <a:bodyPr/>
          <a:lstStyle/>
          <a:p>
            <a:pPr lvl="0"/>
            <a:r>
              <a:rPr lang="en-US" sz="2000" b="1" dirty="0" smtClean="0"/>
              <a:t>Pulp quality </a:t>
            </a:r>
            <a:r>
              <a:rPr lang="en-US" sz="2000" dirty="0" smtClean="0"/>
              <a:t>may represent in Yield, Kappa number, resistant, Degree of polymerization and Brightness etc.</a:t>
            </a:r>
          </a:p>
          <a:p>
            <a:pPr lvl="0"/>
            <a:r>
              <a:rPr lang="en-US" sz="2000" b="1" dirty="0" smtClean="0"/>
              <a:t>Physical properties of paper </a:t>
            </a:r>
            <a:r>
              <a:rPr lang="en-US" sz="2000" dirty="0" smtClean="0"/>
              <a:t>represent in Tensile strength, bursting strength and Tearing strength and Brightness etc.</a:t>
            </a:r>
          </a:p>
          <a:p>
            <a:pPr lvl="0"/>
            <a:r>
              <a:rPr lang="en-US" sz="2000" b="1" dirty="0" smtClean="0"/>
              <a:t>Brightness </a:t>
            </a:r>
            <a:r>
              <a:rPr lang="en-US" sz="2000" dirty="0" smtClean="0"/>
              <a:t>is the percentage reflectance of blue light only at a wavelength of 457 nm. The standards are per TAPPI T 452 </a:t>
            </a:r>
          </a:p>
          <a:p>
            <a:pPr lvl="0"/>
            <a:r>
              <a:rPr lang="en-US" sz="2000" b="1" dirty="0" smtClean="0"/>
              <a:t>Tensile Strength </a:t>
            </a:r>
            <a:r>
              <a:rPr lang="en-US" sz="2000" dirty="0" smtClean="0"/>
              <a:t>is indicative of fiber strength, fiber bonding and fiber length.(TAPPI T 494)</a:t>
            </a:r>
          </a:p>
          <a:p>
            <a:pPr lvl="0"/>
            <a:r>
              <a:rPr lang="en-US" sz="2000" b="1" dirty="0" smtClean="0"/>
              <a:t>Bursting strength </a:t>
            </a:r>
            <a:r>
              <a:rPr lang="en-US" sz="2000" dirty="0" smtClean="0"/>
              <a:t>tells how much pressure paper can tolerate before rupture.(TAPPI T 403)</a:t>
            </a:r>
          </a:p>
          <a:p>
            <a:pPr lvl="0"/>
            <a:r>
              <a:rPr lang="en-US" sz="2000" b="1" dirty="0" smtClean="0"/>
              <a:t>Tearing Resistance/strengths is </a:t>
            </a:r>
            <a:r>
              <a:rPr lang="en-US" sz="2000" dirty="0" smtClean="0"/>
              <a:t>the ability of the paper to withstand any tearing force (expressed in </a:t>
            </a:r>
            <a:r>
              <a:rPr lang="en-US" sz="2000" dirty="0" err="1" smtClean="0"/>
              <a:t>cN</a:t>
            </a:r>
            <a:r>
              <a:rPr lang="en-US" sz="2000" dirty="0" smtClean="0"/>
              <a:t>, TAPPI T 414)</a:t>
            </a:r>
          </a:p>
          <a:p>
            <a:pPr lvl="0"/>
            <a:r>
              <a:rPr lang="en-US" sz="2000" b="1" dirty="0" smtClean="0"/>
              <a:t>Canadian Standard Freeness (CSF) </a:t>
            </a:r>
            <a:r>
              <a:rPr lang="en-US" sz="2000" dirty="0" smtClean="0"/>
              <a:t>is an arbitrary measure of the drainage properties of stock under specified conditions.</a:t>
            </a:r>
          </a:p>
          <a:p>
            <a:pPr>
              <a:buNone/>
            </a:pPr>
            <a:endParaRPr lang="en-US" dirty="0" smtClean="0"/>
          </a:p>
          <a:p>
            <a:endParaRPr lang="th-TH"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Our Group</a:t>
            </a:r>
            <a:endParaRPr lang="th-TH" dirty="0">
              <a:solidFill>
                <a:srgbClr val="FFFF00"/>
              </a:solidFill>
            </a:endParaRPr>
          </a:p>
        </p:txBody>
      </p:sp>
      <p:pic>
        <p:nvPicPr>
          <p:cNvPr id="51202" name="Picture 2"/>
          <p:cNvPicPr>
            <a:picLocks noGrp="1" noChangeAspect="1" noChangeArrowheads="1"/>
          </p:cNvPicPr>
          <p:nvPr>
            <p:ph idx="1"/>
          </p:nvPr>
        </p:nvPicPr>
        <p:blipFill>
          <a:blip r:embed="rId3" cstate="print"/>
          <a:srcRect/>
          <a:stretch>
            <a:fillRect/>
          </a:stretch>
        </p:blipFill>
        <p:spPr bwMode="auto">
          <a:xfrm rot="21320422">
            <a:off x="642910" y="3857628"/>
            <a:ext cx="3619525" cy="2714644"/>
          </a:xfrm>
          <a:prstGeom prst="rect">
            <a:avLst/>
          </a:prstGeom>
          <a:ln w="88900" cap="sq" cmpd="thickThin">
            <a:solidFill>
              <a:srgbClr val="000000"/>
            </a:solidFill>
            <a:prstDash val="solid"/>
            <a:miter lim="800000"/>
          </a:ln>
          <a:effectLst>
            <a:innerShdw blurRad="76200">
              <a:srgbClr val="000000"/>
            </a:innerShdw>
          </a:effectLst>
        </p:spPr>
      </p:pic>
      <p:pic>
        <p:nvPicPr>
          <p:cNvPr id="51203" name="Picture 3"/>
          <p:cNvPicPr>
            <a:picLocks noChangeAspect="1" noChangeArrowheads="1"/>
          </p:cNvPicPr>
          <p:nvPr/>
        </p:nvPicPr>
        <p:blipFill>
          <a:blip r:embed="rId4" cstate="print"/>
          <a:srcRect/>
          <a:stretch>
            <a:fillRect/>
          </a:stretch>
        </p:blipFill>
        <p:spPr bwMode="auto">
          <a:xfrm rot="350082">
            <a:off x="5330602" y="2643182"/>
            <a:ext cx="3599115" cy="27484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advTm="328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71472" y="428604"/>
            <a:ext cx="2357454"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Oval 5"/>
          <p:cNvSpPr/>
          <p:nvPr/>
        </p:nvSpPr>
        <p:spPr>
          <a:xfrm>
            <a:off x="6572264" y="2000240"/>
            <a:ext cx="2357454"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026" name="Picture 2" descr="http://tbn2.google.com/images?q=tbn:1nhG9c4l9YWqLM:http://pikul.lib.ku.ac.th/insect/014-021%2520THAILAND%2520insects/021%2520Developments%2520of%2520%2520Insects/Metamorphosis/4%2520Holometabola/30LEPIDOPTERA/MOTH/Omphisa%2520S%2520bamboo.jpg">
            <a:hlinkClick r:id="rId3"/>
          </p:cNvPr>
          <p:cNvPicPr>
            <a:picLocks noChangeAspect="1" noChangeArrowheads="1"/>
          </p:cNvPicPr>
          <p:nvPr/>
        </p:nvPicPr>
        <p:blipFill>
          <a:blip r:embed="rId4" cstate="print"/>
          <a:srcRect/>
          <a:stretch>
            <a:fillRect/>
          </a:stretch>
        </p:blipFill>
        <p:spPr bwMode="auto">
          <a:xfrm rot="754109">
            <a:off x="1375920" y="3096400"/>
            <a:ext cx="6229624" cy="857251"/>
          </a:xfrm>
          <a:prstGeom prst="rect">
            <a:avLst/>
          </a:prstGeom>
          <a:ln>
            <a:noFill/>
          </a:ln>
          <a:effectLst>
            <a:softEdge rad="112500"/>
          </a:effectLst>
        </p:spPr>
      </p:pic>
      <p:sp>
        <p:nvSpPr>
          <p:cNvPr id="8" name="Flowchart: Process 7"/>
          <p:cNvSpPr/>
          <p:nvPr/>
        </p:nvSpPr>
        <p:spPr>
          <a:xfrm>
            <a:off x="285720" y="4143380"/>
            <a:ext cx="2143140" cy="135732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Flowchart: Process 8"/>
          <p:cNvSpPr/>
          <p:nvPr/>
        </p:nvSpPr>
        <p:spPr>
          <a:xfrm>
            <a:off x="3286116" y="4714884"/>
            <a:ext cx="2214578" cy="14287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Flowchart: Process 9"/>
          <p:cNvSpPr/>
          <p:nvPr/>
        </p:nvSpPr>
        <p:spPr>
          <a:xfrm>
            <a:off x="6572264" y="5214950"/>
            <a:ext cx="2214546" cy="14287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030" name="Picture 6"/>
          <p:cNvPicPr>
            <a:picLocks noChangeAspect="1" noChangeArrowheads="1"/>
          </p:cNvPicPr>
          <p:nvPr/>
        </p:nvPicPr>
        <p:blipFill>
          <a:blip r:embed="rId5" cstate="print"/>
          <a:srcRect/>
          <a:stretch>
            <a:fillRect/>
          </a:stretch>
        </p:blipFill>
        <p:spPr bwMode="auto">
          <a:xfrm>
            <a:off x="3571868" y="214290"/>
            <a:ext cx="2500330" cy="2288451"/>
          </a:xfrm>
          <a:prstGeom prst="ellipse">
            <a:avLst/>
          </a:prstGeom>
          <a:ln>
            <a:noFill/>
          </a:ln>
          <a:effectLst>
            <a:softEdge rad="112500"/>
          </a:effectLst>
        </p:spPr>
      </p:pic>
      <p:pic>
        <p:nvPicPr>
          <p:cNvPr id="1032" name="Picture 8"/>
          <p:cNvPicPr>
            <a:picLocks noChangeAspect="1" noChangeArrowheads="1"/>
          </p:cNvPicPr>
          <p:nvPr/>
        </p:nvPicPr>
        <p:blipFill>
          <a:blip r:embed="rId6" cstate="print"/>
          <a:srcRect/>
          <a:stretch>
            <a:fillRect/>
          </a:stretch>
        </p:blipFill>
        <p:spPr bwMode="auto">
          <a:xfrm>
            <a:off x="6429355" y="1500174"/>
            <a:ext cx="2714645" cy="2035984"/>
          </a:xfrm>
          <a:prstGeom prst="rect">
            <a:avLst/>
          </a:prstGeom>
          <a:ln>
            <a:noFill/>
          </a:ln>
          <a:effectLst>
            <a:softEdge rad="112500"/>
          </a:effectLst>
        </p:spPr>
      </p:pic>
      <p:pic>
        <p:nvPicPr>
          <p:cNvPr id="1034" name="Picture 10"/>
          <p:cNvPicPr>
            <a:picLocks noChangeAspect="1" noChangeArrowheads="1"/>
          </p:cNvPicPr>
          <p:nvPr/>
        </p:nvPicPr>
        <p:blipFill>
          <a:blip r:embed="rId7" cstate="print"/>
          <a:srcRect/>
          <a:stretch>
            <a:fillRect/>
          </a:stretch>
        </p:blipFill>
        <p:spPr bwMode="auto">
          <a:xfrm>
            <a:off x="500034" y="285728"/>
            <a:ext cx="2537734" cy="2028866"/>
          </a:xfrm>
          <a:prstGeom prst="ellipse">
            <a:avLst/>
          </a:prstGeom>
          <a:ln>
            <a:noFill/>
          </a:ln>
          <a:effectLst>
            <a:softEdge rad="112500"/>
          </a:effectLst>
        </p:spPr>
      </p:pic>
      <p:sp>
        <p:nvSpPr>
          <p:cNvPr id="12" name="Down Arrow 11"/>
          <p:cNvSpPr/>
          <p:nvPr/>
        </p:nvSpPr>
        <p:spPr>
          <a:xfrm>
            <a:off x="1714480" y="3429000"/>
            <a:ext cx="214314"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4" name="Down Arrow 13"/>
          <p:cNvSpPr/>
          <p:nvPr/>
        </p:nvSpPr>
        <p:spPr>
          <a:xfrm>
            <a:off x="4214810" y="4000504"/>
            <a:ext cx="214314"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6" name="Down Arrow 15"/>
          <p:cNvSpPr/>
          <p:nvPr/>
        </p:nvSpPr>
        <p:spPr>
          <a:xfrm>
            <a:off x="7143768" y="4572008"/>
            <a:ext cx="214314"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Bent Arrow 16"/>
          <p:cNvSpPr/>
          <p:nvPr/>
        </p:nvSpPr>
        <p:spPr>
          <a:xfrm>
            <a:off x="5857884" y="2786058"/>
            <a:ext cx="500066" cy="5715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sp>
        <p:nvSpPr>
          <p:cNvPr id="20" name="Bent-Up Arrow 19"/>
          <p:cNvSpPr/>
          <p:nvPr/>
        </p:nvSpPr>
        <p:spPr>
          <a:xfrm>
            <a:off x="2643174" y="2357430"/>
            <a:ext cx="428628" cy="428628"/>
          </a:xfrm>
          <a:prstGeom prst="ben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3" name="Bent-Up Arrow 22"/>
          <p:cNvSpPr/>
          <p:nvPr/>
        </p:nvSpPr>
        <p:spPr>
          <a:xfrm>
            <a:off x="4500562" y="2571744"/>
            <a:ext cx="357190" cy="57150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2" name="Picture 2"/>
          <p:cNvPicPr>
            <a:picLocks noChangeAspect="1" noChangeArrowheads="1"/>
          </p:cNvPicPr>
          <p:nvPr/>
        </p:nvPicPr>
        <p:blipFill>
          <a:blip r:embed="rId8" cstate="print"/>
          <a:srcRect/>
          <a:stretch>
            <a:fillRect/>
          </a:stretch>
        </p:blipFill>
        <p:spPr bwMode="auto">
          <a:xfrm>
            <a:off x="6215074" y="5057278"/>
            <a:ext cx="2714656" cy="1800722"/>
          </a:xfrm>
          <a:prstGeom prst="rect">
            <a:avLst/>
          </a:prstGeom>
          <a:ln>
            <a:noFill/>
          </a:ln>
          <a:effectLst>
            <a:softEdge rad="112500"/>
          </a:effectLst>
        </p:spPr>
      </p:pic>
      <p:pic>
        <p:nvPicPr>
          <p:cNvPr id="1027" name="Picture 3"/>
          <p:cNvPicPr>
            <a:picLocks noChangeAspect="1" noChangeArrowheads="1"/>
          </p:cNvPicPr>
          <p:nvPr/>
        </p:nvPicPr>
        <p:blipFill>
          <a:blip r:embed="rId9" cstate="print"/>
          <a:srcRect/>
          <a:stretch>
            <a:fillRect/>
          </a:stretch>
        </p:blipFill>
        <p:spPr bwMode="auto">
          <a:xfrm>
            <a:off x="3143240" y="4572008"/>
            <a:ext cx="2571768" cy="2285992"/>
          </a:xfrm>
          <a:prstGeom prst="rect">
            <a:avLst/>
          </a:prstGeom>
          <a:ln>
            <a:noFill/>
          </a:ln>
          <a:effectLst>
            <a:softEdge rad="112500"/>
          </a:effectLst>
        </p:spPr>
      </p:pic>
      <p:pic>
        <p:nvPicPr>
          <p:cNvPr id="21" name="Picture 20" descr="IMG_0281"/>
          <p:cNvPicPr>
            <a:picLocks noChangeAspect="1" noChangeArrowheads="1"/>
          </p:cNvPicPr>
          <p:nvPr/>
        </p:nvPicPr>
        <p:blipFill>
          <a:blip r:embed="rId10" cstate="print"/>
          <a:srcRect/>
          <a:stretch>
            <a:fillRect/>
          </a:stretch>
        </p:blipFill>
        <p:spPr bwMode="auto">
          <a:xfrm>
            <a:off x="0" y="3929066"/>
            <a:ext cx="2901744" cy="2197234"/>
          </a:xfrm>
          <a:prstGeom prst="rect">
            <a:avLst/>
          </a:prstGeom>
          <a:ln>
            <a:noFill/>
          </a:ln>
          <a:effectLst>
            <a:softEdge rad="112500"/>
          </a:effectLst>
        </p:spPr>
      </p:pic>
    </p:spTree>
  </p:cSld>
  <p:clrMapOvr>
    <a:masterClrMapping/>
  </p:clrMapOvr>
  <p:transition advTm="3625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222" y="0"/>
            <a:ext cx="9501222" cy="7143776"/>
          </a:xfrm>
          <a:blipFill>
            <a:blip r:embed="rId3" cstate="print"/>
            <a:stretch>
              <a:fillRect/>
            </a:stretch>
          </a:blipFill>
        </p:spPr>
        <p:txBody>
          <a:bodyPr>
            <a:normAutofit/>
          </a:bodyPr>
          <a:lstStyle/>
          <a:p>
            <a:pPr algn="ctr">
              <a:buNone/>
            </a:pPr>
            <a:endParaRPr lang="th-TH" sz="3200" dirty="0">
              <a:solidFill>
                <a:srgbClr val="FFFF00"/>
              </a:solidFill>
            </a:endParaRPr>
          </a:p>
        </p:txBody>
      </p:sp>
      <p:sp>
        <p:nvSpPr>
          <p:cNvPr id="4" name="Rectangle 3"/>
          <p:cNvSpPr/>
          <p:nvPr/>
        </p:nvSpPr>
        <p:spPr>
          <a:xfrm rot="773254">
            <a:off x="-285784" y="2357430"/>
            <a:ext cx="9571851" cy="923330"/>
          </a:xfrm>
          <a:prstGeom prst="rect">
            <a:avLst/>
          </a:prstGeom>
          <a:noFill/>
          <a:scene3d>
            <a:camera prst="orthographicFront"/>
            <a:lightRig rig="threePt" dir="t"/>
          </a:scene3d>
          <a:sp3d>
            <a:bevelT w="139700" prst="cross"/>
          </a:sp3d>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solidFill>
                  <a:srgbClr val="FFFF00"/>
                </a:solidFill>
                <a:effectLst>
                  <a:outerShdw blurRad="55000" dist="50800" dir="5400000" algn="tl">
                    <a:srgbClr val="000000">
                      <a:alpha val="33000"/>
                    </a:srgbClr>
                  </a:outerShdw>
                </a:effectLst>
              </a:rPr>
              <a:t>Thank you for your </a:t>
            </a:r>
            <a:r>
              <a:rPr lang="en-US" sz="5400" b="1" cap="none" spc="0" dirty="0" smtClean="0">
                <a:ln w="17780" cmpd="sng">
                  <a:solidFill>
                    <a:schemeClr val="accent1">
                      <a:tint val="3000"/>
                    </a:schemeClr>
                  </a:solidFill>
                  <a:prstDash val="solid"/>
                  <a:miter lim="800000"/>
                </a:ln>
                <a:solidFill>
                  <a:srgbClr val="FFFF00"/>
                </a:solidFill>
                <a:effectLst>
                  <a:glow rad="139700">
                    <a:schemeClr val="accent2">
                      <a:satMod val="175000"/>
                      <a:alpha val="40000"/>
                    </a:schemeClr>
                  </a:glow>
                  <a:outerShdw blurRad="55000" dist="50800" dir="5400000" algn="tl">
                    <a:srgbClr val="000000">
                      <a:alpha val="33000"/>
                    </a:srgbClr>
                  </a:outerShdw>
                </a:effectLst>
              </a:rPr>
              <a:t>attention</a:t>
            </a:r>
            <a:endParaRPr lang="th-TH" sz="5400" b="1" cap="none" spc="0" dirty="0">
              <a:ln w="17780" cmpd="sng">
                <a:solidFill>
                  <a:schemeClr val="accent1">
                    <a:tint val="3000"/>
                  </a:schemeClr>
                </a:solidFill>
                <a:prstDash val="solid"/>
                <a:miter lim="800000"/>
              </a:ln>
              <a:solidFill>
                <a:srgbClr val="FFFF00"/>
              </a:solidFill>
              <a:effectLst>
                <a:glow rad="139700">
                  <a:schemeClr val="accent2">
                    <a:satMod val="175000"/>
                    <a:alpha val="40000"/>
                  </a:schemeClr>
                </a:glow>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500042"/>
          <a:ext cx="8472518" cy="562612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2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285720" y="428604"/>
          <a:ext cx="8286808" cy="57864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3"/>
          <p:cNvSpPr txBox="1"/>
          <p:nvPr/>
        </p:nvSpPr>
        <p:spPr>
          <a:xfrm>
            <a:off x="3143240" y="428604"/>
            <a:ext cx="3320852" cy="4001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000" b="1" dirty="0"/>
              <a:t>Sulfate pulping of bamboo</a:t>
            </a:r>
          </a:p>
        </p:txBody>
      </p:sp>
    </p:spTree>
  </p:cSld>
  <p:clrMapOvr>
    <a:masterClrMapping/>
  </p:clrMapOvr>
  <p:transition advTm="1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5"/>
          <p:cNvSpPr txBox="1"/>
          <p:nvPr/>
        </p:nvSpPr>
        <p:spPr>
          <a:xfrm>
            <a:off x="2500298" y="142852"/>
            <a:ext cx="4929222"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800" dirty="0" smtClean="0">
                <a:latin typeface="Arial Rounded MT Bold" pitchFamily="34" charset="0"/>
              </a:rPr>
              <a:t>  Soda </a:t>
            </a:r>
            <a:r>
              <a:rPr lang="en-US" sz="2800" dirty="0">
                <a:latin typeface="Arial Rounded MT Bold" pitchFamily="34" charset="0"/>
              </a:rPr>
              <a:t>pulping of bamboo</a:t>
            </a:r>
            <a:endParaRPr lang="th-TH" sz="2800" dirty="0">
              <a:latin typeface="Arial Rounded MT Bold" pitchFamily="34" charset="0"/>
            </a:endParaRPr>
          </a:p>
        </p:txBody>
      </p:sp>
      <p:grpSp>
        <p:nvGrpSpPr>
          <p:cNvPr id="2" name="Group 11"/>
          <p:cNvGrpSpPr/>
          <p:nvPr/>
        </p:nvGrpSpPr>
        <p:grpSpPr>
          <a:xfrm>
            <a:off x="0" y="642918"/>
            <a:ext cx="9144000" cy="6215082"/>
            <a:chOff x="0" y="642918"/>
            <a:chExt cx="9144000" cy="6215082"/>
          </a:xfrm>
        </p:grpSpPr>
        <p:graphicFrame>
          <p:nvGraphicFramePr>
            <p:cNvPr id="5" name="Chart 4"/>
            <p:cNvGraphicFramePr>
              <a:graphicFrameLocks/>
            </p:cNvGraphicFramePr>
            <p:nvPr/>
          </p:nvGraphicFramePr>
          <p:xfrm>
            <a:off x="0" y="714356"/>
            <a:ext cx="6286544" cy="314327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20"/>
            <p:cNvSpPr txBox="1"/>
            <p:nvPr/>
          </p:nvSpPr>
          <p:spPr>
            <a:xfrm rot="16200000">
              <a:off x="-250033" y="1821645"/>
              <a:ext cx="761676"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dirty="0"/>
                <a:t>%</a:t>
              </a:r>
              <a:r>
                <a:rPr lang="en-US" b="1" dirty="0" smtClean="0"/>
                <a:t>Yield</a:t>
              </a:r>
              <a:endParaRPr lang="th-TH" b="1" dirty="0"/>
            </a:p>
          </p:txBody>
        </p:sp>
        <p:graphicFrame>
          <p:nvGraphicFramePr>
            <p:cNvPr id="8" name="Chart 7"/>
            <p:cNvGraphicFramePr>
              <a:graphicFrameLocks/>
            </p:cNvGraphicFramePr>
            <p:nvPr/>
          </p:nvGraphicFramePr>
          <p:xfrm>
            <a:off x="3786182" y="642918"/>
            <a:ext cx="5357818" cy="314327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51"/>
            <p:cNvSpPr txBox="1"/>
            <p:nvPr/>
          </p:nvSpPr>
          <p:spPr>
            <a:xfrm rot="5400000" flipV="1">
              <a:off x="3786182" y="1677640"/>
              <a:ext cx="1214446" cy="43088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t>%</a:t>
              </a:r>
              <a:r>
                <a:rPr lang="en-US" sz="1100" b="1" dirty="0"/>
                <a:t>Kappa</a:t>
              </a:r>
              <a:r>
                <a:rPr lang="en-US" sz="1100" dirty="0"/>
                <a:t> number</a:t>
              </a:r>
              <a:endParaRPr lang="th-TH" sz="1100" dirty="0"/>
            </a:p>
          </p:txBody>
        </p:sp>
        <p:graphicFrame>
          <p:nvGraphicFramePr>
            <p:cNvPr id="11" name="Chart 10"/>
            <p:cNvGraphicFramePr>
              <a:graphicFrameLocks/>
            </p:cNvGraphicFramePr>
            <p:nvPr/>
          </p:nvGraphicFramePr>
          <p:xfrm>
            <a:off x="0" y="3643314"/>
            <a:ext cx="5500694" cy="3214686"/>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58"/>
            <p:cNvSpPr txBox="1"/>
            <p:nvPr/>
          </p:nvSpPr>
          <p:spPr>
            <a:xfrm rot="16200000">
              <a:off x="-188203" y="4688741"/>
              <a:ext cx="1219202" cy="27135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t>% </a:t>
              </a:r>
              <a:r>
                <a:rPr lang="en-US" sz="1100" b="1" dirty="0"/>
                <a:t>Brightness</a:t>
              </a:r>
              <a:endParaRPr lang="th-TH" sz="1100" b="1" dirty="0"/>
            </a:p>
          </p:txBody>
        </p:sp>
      </p:grpSp>
    </p:spTree>
  </p:cSld>
  <p:clrMapOvr>
    <a:masterClrMapping/>
  </p:clrMapOvr>
  <p:transition advTm="1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14290"/>
          <a:ext cx="8472518" cy="591187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14290"/>
          <a:ext cx="8472518" cy="591187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428605"/>
          <a:ext cx="5186370" cy="285751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1125"/>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57167"/>
          <a:ext cx="4972056" cy="38576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1515"/>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28596" y="428604"/>
          <a:ext cx="5357850" cy="34290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1407"/>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normAutofit/>
          </a:bodyPr>
          <a:lstStyle/>
          <a:p>
            <a:r>
              <a:rPr lang="en-US" sz="5400" b="1" dirty="0" smtClean="0">
                <a:solidFill>
                  <a:schemeClr val="tx1"/>
                </a:solidFill>
                <a:cs typeface="Angsana New" pitchFamily="18" charset="-34"/>
              </a:rPr>
              <a:t>Objectives</a:t>
            </a:r>
            <a:endParaRPr lang="th-TH" sz="5400" b="1" dirty="0">
              <a:solidFill>
                <a:schemeClr val="tx1"/>
              </a:solidFill>
            </a:endParaRPr>
          </a:p>
        </p:txBody>
      </p:sp>
      <p:sp>
        <p:nvSpPr>
          <p:cNvPr id="3" name="Content Placeholder 2"/>
          <p:cNvSpPr>
            <a:spLocks noGrp="1"/>
          </p:cNvSpPr>
          <p:nvPr>
            <p:ph idx="1"/>
          </p:nvPr>
        </p:nvSpPr>
        <p:spPr/>
        <p:txBody>
          <a:bodyPr>
            <a:normAutofit/>
          </a:bodyPr>
          <a:lstStyle/>
          <a:p>
            <a:r>
              <a:rPr lang="en-US" sz="4000" b="1" i="1" dirty="0" smtClean="0"/>
              <a:t>The main purpose of the project is grouping bamboo species that it can be found in the north of Thailand for utilization in pulp and paper quality. It’s results  initially decide to extension long- term plant.</a:t>
            </a:r>
            <a:endParaRPr lang="th-TH" sz="4000" b="1" i="1" dirty="0"/>
          </a:p>
        </p:txBody>
      </p:sp>
    </p:spTree>
  </p:cSld>
  <p:clrMapOvr>
    <a:masterClrMapping/>
  </p:clrMapOvr>
  <p:transition advTm="15547"/>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00034" y="428605"/>
          <a:ext cx="5429288" cy="321470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1453"/>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500043"/>
          <a:ext cx="5543560" cy="36433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1922"/>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428605"/>
          <a:ext cx="5614998" cy="38576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1657"/>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428604"/>
          <a:ext cx="5329246" cy="35004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2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428605"/>
          <a:ext cx="5329246" cy="35004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797"/>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lstStyle/>
          <a:p>
            <a:r>
              <a:rPr lang="en-US" dirty="0" smtClean="0">
                <a:solidFill>
                  <a:schemeClr val="tx1"/>
                </a:solidFill>
              </a:rPr>
              <a:t>Step method</a:t>
            </a:r>
            <a:endParaRPr lang="th-TH" dirty="0">
              <a:solidFill>
                <a:schemeClr val="tx1"/>
              </a:solidFill>
            </a:endParaRP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1856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96" y="285728"/>
          <a:ext cx="9144096" cy="6328801"/>
        </p:xfrm>
        <a:graphic>
          <a:graphicData uri="http://schemas.openxmlformats.org/drawingml/2006/table">
            <a:tbl>
              <a:tblPr firstRow="1" bandRow="1">
                <a:tableStyleId>{5C22544A-7EE6-4342-B048-85BDC9FD1C3A}</a:tableStyleId>
              </a:tblPr>
              <a:tblGrid>
                <a:gridCol w="4088823"/>
                <a:gridCol w="5055273"/>
              </a:tblGrid>
              <a:tr h="928670">
                <a:tc>
                  <a:txBody>
                    <a:bodyPr/>
                    <a:lstStyle/>
                    <a:p>
                      <a:pPr algn="ctr">
                        <a:lnSpc>
                          <a:spcPct val="115000"/>
                        </a:lnSpc>
                        <a:spcAft>
                          <a:spcPts val="1000"/>
                        </a:spcAft>
                      </a:pPr>
                      <a:r>
                        <a:rPr lang="en-US" sz="3600" dirty="0" smtClean="0">
                          <a:latin typeface="Calibri"/>
                          <a:ea typeface="Calibri"/>
                          <a:cs typeface="Cordia New"/>
                        </a:rPr>
                        <a:t>process</a:t>
                      </a:r>
                      <a:endParaRPr lang="en-US" sz="3600" dirty="0">
                        <a:latin typeface="Calibri"/>
                        <a:ea typeface="Calibri"/>
                        <a:cs typeface="Cordia New"/>
                      </a:endParaRPr>
                    </a:p>
                  </a:txBody>
                  <a:tcPr marL="68580" marR="68580" marT="0" marB="0"/>
                </a:tc>
                <a:tc>
                  <a:txBody>
                    <a:bodyPr/>
                    <a:lstStyle/>
                    <a:p>
                      <a:pPr algn="ctr">
                        <a:lnSpc>
                          <a:spcPct val="115000"/>
                        </a:lnSpc>
                        <a:spcAft>
                          <a:spcPts val="1000"/>
                        </a:spcAft>
                      </a:pPr>
                      <a:r>
                        <a:rPr lang="en-US" sz="3600" dirty="0" smtClean="0">
                          <a:latin typeface="Calibri"/>
                          <a:ea typeface="Calibri"/>
                          <a:cs typeface="Cordia New"/>
                        </a:rPr>
                        <a:t>condition</a:t>
                      </a:r>
                      <a:endParaRPr lang="en-US" sz="3600" dirty="0">
                        <a:latin typeface="Calibri"/>
                        <a:ea typeface="Calibri"/>
                        <a:cs typeface="Cordia New"/>
                      </a:endParaRPr>
                    </a:p>
                  </a:txBody>
                  <a:tcPr marL="68580" marR="68580" marT="0" marB="0"/>
                </a:tc>
              </a:tr>
              <a:tr h="2095137">
                <a:tc>
                  <a:txBody>
                    <a:bodyPr/>
                    <a:lstStyle/>
                    <a:p>
                      <a:pPr algn="ctr">
                        <a:lnSpc>
                          <a:spcPct val="115000"/>
                        </a:lnSpc>
                        <a:spcAft>
                          <a:spcPts val="1000"/>
                        </a:spcAft>
                      </a:pPr>
                      <a:r>
                        <a:rPr lang="en-US" sz="3200" b="1" dirty="0" smtClean="0">
                          <a:latin typeface="Calibri"/>
                          <a:ea typeface="Calibri"/>
                          <a:cs typeface="Cordia New"/>
                        </a:rPr>
                        <a:t>Sulfate process</a:t>
                      </a:r>
                    </a:p>
                    <a:p>
                      <a:pPr>
                        <a:lnSpc>
                          <a:spcPct val="115000"/>
                        </a:lnSpc>
                        <a:spcAft>
                          <a:spcPts val="1000"/>
                        </a:spcAft>
                      </a:pPr>
                      <a:r>
                        <a:rPr lang="en-US" sz="2000" dirty="0" smtClean="0">
                          <a:latin typeface="Calibri"/>
                          <a:ea typeface="Calibri"/>
                          <a:cs typeface="Cordia New"/>
                        </a:rPr>
                        <a:t>Chemical</a:t>
                      </a:r>
                      <a:r>
                        <a:rPr lang="en-US" sz="2000" baseline="0" dirty="0" smtClean="0">
                          <a:latin typeface="Calibri"/>
                          <a:ea typeface="Calibri"/>
                          <a:cs typeface="Cordia New"/>
                        </a:rPr>
                        <a:t>  :  </a:t>
                      </a:r>
                      <a:r>
                        <a:rPr lang="en-US" sz="2000" dirty="0" err="1" smtClean="0">
                          <a:latin typeface="Calibri"/>
                          <a:ea typeface="Calibri"/>
                          <a:cs typeface="Cordia New"/>
                        </a:rPr>
                        <a:t>NaOH</a:t>
                      </a:r>
                      <a:r>
                        <a:rPr lang="en-US" sz="2000" dirty="0" smtClean="0">
                          <a:latin typeface="Calibri"/>
                          <a:ea typeface="Calibri"/>
                          <a:cs typeface="Cordia New"/>
                        </a:rPr>
                        <a:t>, NaS.9H</a:t>
                      </a:r>
                      <a:r>
                        <a:rPr lang="en-US" sz="2000" baseline="-25000" dirty="0" smtClean="0">
                          <a:latin typeface="Calibri"/>
                          <a:ea typeface="Calibri"/>
                          <a:cs typeface="Cordia New"/>
                        </a:rPr>
                        <a:t>2</a:t>
                      </a:r>
                      <a:r>
                        <a:rPr lang="en-US" sz="2000" dirty="0" smtClean="0">
                          <a:latin typeface="Calibri"/>
                          <a:ea typeface="Calibri"/>
                          <a:cs typeface="Cordia New"/>
                        </a:rPr>
                        <a:t>O</a:t>
                      </a:r>
                      <a:endParaRPr lang="en-US" sz="1100" dirty="0">
                        <a:latin typeface="Calibri"/>
                        <a:ea typeface="Calibri"/>
                        <a:cs typeface="Cordia New"/>
                      </a:endParaRPr>
                    </a:p>
                  </a:txBody>
                  <a:tcPr marL="68580" marR="68580" marT="0" marB="0"/>
                </a:tc>
                <a:tc>
                  <a:txBody>
                    <a:bodyPr/>
                    <a:lstStyle/>
                    <a:p>
                      <a:pPr>
                        <a:lnSpc>
                          <a:spcPct val="115000"/>
                        </a:lnSpc>
                        <a:spcAft>
                          <a:spcPts val="1000"/>
                        </a:spcAft>
                      </a:pPr>
                      <a:r>
                        <a:rPr lang="en-US" sz="2000" dirty="0">
                          <a:latin typeface="Calibri"/>
                          <a:ea typeface="Calibri"/>
                          <a:cs typeface="Cordia New"/>
                        </a:rPr>
                        <a:t>T=170</a:t>
                      </a:r>
                      <a:r>
                        <a:rPr lang="en-US" sz="2000" baseline="30000" dirty="0">
                          <a:latin typeface="Calibri"/>
                          <a:ea typeface="Calibri"/>
                          <a:cs typeface="Cordia New"/>
                        </a:rPr>
                        <a:t>o</a:t>
                      </a:r>
                      <a:r>
                        <a:rPr lang="en-US" sz="2000" dirty="0">
                          <a:latin typeface="Calibri"/>
                          <a:ea typeface="Calibri"/>
                          <a:cs typeface="Cordia New"/>
                        </a:rPr>
                        <a:t>C, Time=120 min</a:t>
                      </a:r>
                      <a:endParaRPr lang="en-US" sz="1100" dirty="0">
                        <a:latin typeface="Calibri"/>
                        <a:ea typeface="Calibri"/>
                        <a:cs typeface="Cordia New"/>
                      </a:endParaRPr>
                    </a:p>
                    <a:p>
                      <a:pPr>
                        <a:lnSpc>
                          <a:spcPct val="115000"/>
                        </a:lnSpc>
                        <a:spcAft>
                          <a:spcPts val="1000"/>
                        </a:spcAft>
                      </a:pPr>
                      <a:r>
                        <a:rPr lang="en-US" sz="2000" dirty="0" err="1">
                          <a:latin typeface="Calibri"/>
                          <a:ea typeface="Calibri"/>
                          <a:cs typeface="Cordia New"/>
                        </a:rPr>
                        <a:t>Sulfidity</a:t>
                      </a:r>
                      <a:r>
                        <a:rPr lang="en-US" sz="2000" dirty="0">
                          <a:latin typeface="Calibri"/>
                          <a:ea typeface="Calibri"/>
                          <a:cs typeface="Cordia New"/>
                        </a:rPr>
                        <a:t> 25%</a:t>
                      </a:r>
                      <a:endParaRPr lang="en-US" sz="1100" dirty="0">
                        <a:latin typeface="Calibri"/>
                        <a:ea typeface="Calibri"/>
                        <a:cs typeface="Cordia New"/>
                      </a:endParaRPr>
                    </a:p>
                    <a:p>
                      <a:pPr>
                        <a:lnSpc>
                          <a:spcPct val="115000"/>
                        </a:lnSpc>
                        <a:spcAft>
                          <a:spcPts val="1000"/>
                        </a:spcAft>
                      </a:pPr>
                      <a:r>
                        <a:rPr lang="en-US" sz="2000" dirty="0">
                          <a:latin typeface="Calibri"/>
                          <a:ea typeface="Calibri"/>
                          <a:cs typeface="Cordia New"/>
                        </a:rPr>
                        <a:t>Active alkali 14, 16, 18, 20%</a:t>
                      </a:r>
                      <a:endParaRPr lang="en-US" sz="1100" dirty="0">
                        <a:latin typeface="Calibri"/>
                        <a:ea typeface="Calibri"/>
                        <a:cs typeface="Cordia New"/>
                      </a:endParaRPr>
                    </a:p>
                    <a:p>
                      <a:pPr>
                        <a:lnSpc>
                          <a:spcPct val="115000"/>
                        </a:lnSpc>
                        <a:spcAft>
                          <a:spcPts val="1000"/>
                        </a:spcAft>
                      </a:pPr>
                      <a:r>
                        <a:rPr lang="en-US" sz="2000" dirty="0">
                          <a:latin typeface="Calibri"/>
                          <a:ea typeface="Calibri"/>
                          <a:cs typeface="Cordia New"/>
                        </a:rPr>
                        <a:t>Wood per liquor ratio 1:4</a:t>
                      </a:r>
                      <a:endParaRPr lang="en-US" sz="1100" dirty="0">
                        <a:latin typeface="Calibri"/>
                        <a:ea typeface="Calibri"/>
                        <a:cs typeface="Cordia New"/>
                      </a:endParaRPr>
                    </a:p>
                  </a:txBody>
                  <a:tcPr marL="68580" marR="68580" marT="0" marB="0"/>
                </a:tc>
              </a:tr>
              <a:tr h="1694164">
                <a:tc>
                  <a:txBody>
                    <a:bodyPr/>
                    <a:lstStyle/>
                    <a:p>
                      <a:pPr algn="ctr">
                        <a:lnSpc>
                          <a:spcPct val="115000"/>
                        </a:lnSpc>
                        <a:spcAft>
                          <a:spcPts val="1000"/>
                        </a:spcAft>
                      </a:pPr>
                      <a:r>
                        <a:rPr lang="en-US" sz="3200" b="1" dirty="0" smtClean="0">
                          <a:latin typeface="Calibri"/>
                          <a:ea typeface="Calibri"/>
                          <a:cs typeface="Cordia New"/>
                        </a:rPr>
                        <a:t>Soda process</a:t>
                      </a:r>
                      <a:endParaRPr lang="en-US" sz="1400" b="1" dirty="0">
                        <a:latin typeface="Calibri"/>
                        <a:ea typeface="Calibri"/>
                        <a:cs typeface="Cordia New"/>
                      </a:endParaRPr>
                    </a:p>
                    <a:p>
                      <a:pPr>
                        <a:lnSpc>
                          <a:spcPct val="115000"/>
                        </a:lnSpc>
                        <a:spcAft>
                          <a:spcPts val="1000"/>
                        </a:spcAft>
                      </a:pPr>
                      <a:r>
                        <a:rPr lang="en-US" sz="2200" dirty="0" smtClean="0">
                          <a:latin typeface="Calibri"/>
                          <a:ea typeface="Calibri"/>
                          <a:cs typeface="Cordia New"/>
                        </a:rPr>
                        <a:t>Chemical   : </a:t>
                      </a:r>
                      <a:r>
                        <a:rPr lang="en-US" sz="2200" dirty="0" err="1" smtClean="0">
                          <a:latin typeface="Calibri"/>
                          <a:ea typeface="Calibri"/>
                          <a:cs typeface="Cordia New"/>
                        </a:rPr>
                        <a:t>NaOH</a:t>
                      </a:r>
                      <a:endParaRPr lang="en-US" sz="1100" dirty="0">
                        <a:latin typeface="Calibri"/>
                        <a:ea typeface="Calibri"/>
                        <a:cs typeface="Cordia New"/>
                      </a:endParaRPr>
                    </a:p>
                  </a:txBody>
                  <a:tcPr marL="68580" marR="68580" marT="0" marB="0"/>
                </a:tc>
                <a:tc>
                  <a:txBody>
                    <a:bodyPr/>
                    <a:lstStyle/>
                    <a:p>
                      <a:pPr>
                        <a:lnSpc>
                          <a:spcPct val="115000"/>
                        </a:lnSpc>
                        <a:spcAft>
                          <a:spcPts val="1000"/>
                        </a:spcAft>
                      </a:pPr>
                      <a:r>
                        <a:rPr lang="en-US" sz="2200" dirty="0">
                          <a:latin typeface="Calibri"/>
                          <a:ea typeface="Calibri"/>
                          <a:cs typeface="Cordia New"/>
                        </a:rPr>
                        <a:t>T=150</a:t>
                      </a:r>
                      <a:r>
                        <a:rPr lang="en-US" sz="2200" baseline="30000" dirty="0">
                          <a:latin typeface="Calibri"/>
                          <a:ea typeface="Calibri"/>
                          <a:cs typeface="Cordia New"/>
                        </a:rPr>
                        <a:t>o</a:t>
                      </a:r>
                      <a:r>
                        <a:rPr lang="en-US" sz="2200" dirty="0">
                          <a:latin typeface="Calibri"/>
                          <a:ea typeface="Calibri"/>
                          <a:cs typeface="Cordia New"/>
                        </a:rPr>
                        <a:t>C, Time= 90 min</a:t>
                      </a:r>
                      <a:endParaRPr lang="en-US" sz="1100" dirty="0">
                        <a:latin typeface="Calibri"/>
                        <a:ea typeface="Calibri"/>
                        <a:cs typeface="Cordia New"/>
                      </a:endParaRPr>
                    </a:p>
                    <a:p>
                      <a:pPr>
                        <a:lnSpc>
                          <a:spcPct val="115000"/>
                        </a:lnSpc>
                        <a:spcAft>
                          <a:spcPts val="1000"/>
                        </a:spcAft>
                      </a:pPr>
                      <a:r>
                        <a:rPr lang="en-US" sz="2200" dirty="0" err="1">
                          <a:latin typeface="Calibri"/>
                          <a:ea typeface="Calibri"/>
                          <a:cs typeface="Cordia New"/>
                        </a:rPr>
                        <a:t>NaOH</a:t>
                      </a:r>
                      <a:r>
                        <a:rPr lang="en-US" sz="2200" dirty="0">
                          <a:latin typeface="Calibri"/>
                          <a:ea typeface="Calibri"/>
                          <a:cs typeface="Cordia New"/>
                        </a:rPr>
                        <a:t> solution</a:t>
                      </a:r>
                      <a:r>
                        <a:rPr lang="th-TH" sz="2600" dirty="0">
                          <a:latin typeface="Calibri"/>
                          <a:ea typeface="Calibri"/>
                          <a:cs typeface="Cordia New"/>
                        </a:rPr>
                        <a:t> </a:t>
                      </a:r>
                      <a:r>
                        <a:rPr lang="en-US" sz="2200" dirty="0">
                          <a:latin typeface="Calibri"/>
                          <a:ea typeface="Calibri"/>
                          <a:cs typeface="Cordia New"/>
                        </a:rPr>
                        <a:t>con.</a:t>
                      </a:r>
                      <a:r>
                        <a:rPr lang="th-TH" sz="2600" dirty="0">
                          <a:latin typeface="Calibri"/>
                          <a:ea typeface="Calibri"/>
                          <a:cs typeface="Cordia New"/>
                        </a:rPr>
                        <a:t> </a:t>
                      </a:r>
                      <a:r>
                        <a:rPr lang="en-US" sz="2200" dirty="0">
                          <a:latin typeface="Calibri"/>
                          <a:ea typeface="Calibri"/>
                          <a:cs typeface="Cordia New"/>
                        </a:rPr>
                        <a:t>10, 15, 20, 25%</a:t>
                      </a:r>
                      <a:endParaRPr lang="en-US" sz="1100" dirty="0">
                        <a:latin typeface="Calibri"/>
                        <a:ea typeface="Calibri"/>
                        <a:cs typeface="Cordia New"/>
                      </a:endParaRPr>
                    </a:p>
                    <a:p>
                      <a:pPr>
                        <a:lnSpc>
                          <a:spcPct val="115000"/>
                        </a:lnSpc>
                        <a:spcAft>
                          <a:spcPts val="1000"/>
                        </a:spcAft>
                      </a:pPr>
                      <a:r>
                        <a:rPr lang="en-US" sz="2000" dirty="0">
                          <a:latin typeface="Calibri"/>
                          <a:ea typeface="Calibri"/>
                          <a:cs typeface="Cordia New"/>
                        </a:rPr>
                        <a:t>Wood per liquor ratio 1:4</a:t>
                      </a:r>
                      <a:endParaRPr lang="en-US" sz="1100" dirty="0">
                        <a:latin typeface="Calibri"/>
                        <a:ea typeface="Calibri"/>
                        <a:cs typeface="Cordia New"/>
                      </a:endParaRPr>
                    </a:p>
                  </a:txBody>
                  <a:tcPr marL="68580" marR="68580" marT="0" marB="0"/>
                </a:tc>
              </a:tr>
              <a:tr h="1610830">
                <a:tc>
                  <a:txBody>
                    <a:bodyPr/>
                    <a:lstStyle/>
                    <a:p>
                      <a:pPr algn="ctr">
                        <a:lnSpc>
                          <a:spcPct val="115000"/>
                        </a:lnSpc>
                        <a:spcAft>
                          <a:spcPts val="1000"/>
                        </a:spcAft>
                      </a:pPr>
                      <a:r>
                        <a:rPr lang="en-US" sz="3200" b="1" dirty="0" err="1" smtClean="0">
                          <a:latin typeface="Calibri"/>
                          <a:ea typeface="Calibri"/>
                          <a:cs typeface="Cordia New"/>
                        </a:rPr>
                        <a:t>Formacell</a:t>
                      </a:r>
                      <a:r>
                        <a:rPr lang="en-US" sz="3200" b="1" dirty="0" smtClean="0">
                          <a:latin typeface="Calibri"/>
                          <a:ea typeface="Calibri"/>
                          <a:cs typeface="Cordia New"/>
                        </a:rPr>
                        <a:t> process</a:t>
                      </a:r>
                      <a:endParaRPr lang="en-US" sz="1400" b="1" dirty="0">
                        <a:latin typeface="Calibri"/>
                        <a:ea typeface="Calibri"/>
                        <a:cs typeface="Cordia New"/>
                      </a:endParaRPr>
                    </a:p>
                    <a:p>
                      <a:pPr>
                        <a:lnSpc>
                          <a:spcPct val="115000"/>
                        </a:lnSpc>
                        <a:spcAft>
                          <a:spcPts val="1000"/>
                        </a:spcAft>
                      </a:pPr>
                      <a:r>
                        <a:rPr lang="en-US" sz="2600" dirty="0" smtClean="0">
                          <a:latin typeface="Calibri"/>
                          <a:ea typeface="Calibri"/>
                          <a:cs typeface="Cordia New"/>
                        </a:rPr>
                        <a:t>Chemical : </a:t>
                      </a:r>
                      <a:r>
                        <a:rPr lang="en-US" sz="2200" dirty="0" smtClean="0">
                          <a:latin typeface="Calibri"/>
                          <a:ea typeface="Calibri"/>
                          <a:cs typeface="Cordia New"/>
                        </a:rPr>
                        <a:t>CH3COOH,</a:t>
                      </a:r>
                      <a:r>
                        <a:rPr lang="th-TH" sz="2200" dirty="0" smtClean="0">
                          <a:latin typeface="Calibri"/>
                          <a:ea typeface="Calibri"/>
                          <a:cs typeface="Cordia New"/>
                        </a:rPr>
                        <a:t> </a:t>
                      </a:r>
                      <a:r>
                        <a:rPr lang="en-US" sz="2200" dirty="0" smtClean="0">
                          <a:latin typeface="Calibri"/>
                          <a:ea typeface="Calibri"/>
                          <a:cs typeface="Cordia New"/>
                        </a:rPr>
                        <a:t>FOH</a:t>
                      </a:r>
                      <a:endParaRPr lang="en-US" sz="1100" dirty="0">
                        <a:latin typeface="Calibri"/>
                        <a:ea typeface="Calibri"/>
                        <a:cs typeface="Cordia New"/>
                      </a:endParaRPr>
                    </a:p>
                  </a:txBody>
                  <a:tcPr marL="68580" marR="68580" marT="0" marB="0"/>
                </a:tc>
                <a:tc>
                  <a:txBody>
                    <a:bodyPr/>
                    <a:lstStyle/>
                    <a:p>
                      <a:pPr>
                        <a:lnSpc>
                          <a:spcPct val="115000"/>
                        </a:lnSpc>
                        <a:spcAft>
                          <a:spcPts val="1000"/>
                        </a:spcAft>
                      </a:pPr>
                      <a:r>
                        <a:rPr lang="en-US" sz="2200" dirty="0" smtClean="0">
                          <a:latin typeface="Calibri"/>
                          <a:ea typeface="Calibri"/>
                          <a:cs typeface="Cordia New"/>
                        </a:rPr>
                        <a:t>T=160</a:t>
                      </a:r>
                      <a:r>
                        <a:rPr lang="en-US" sz="2200" baseline="30000" dirty="0" smtClean="0">
                          <a:latin typeface="Calibri"/>
                          <a:ea typeface="Calibri"/>
                          <a:cs typeface="Cordia New"/>
                        </a:rPr>
                        <a:t>o</a:t>
                      </a:r>
                      <a:r>
                        <a:rPr lang="en-US" sz="2200" dirty="0" smtClean="0">
                          <a:latin typeface="Calibri"/>
                          <a:ea typeface="Calibri"/>
                          <a:cs typeface="Cordia New"/>
                        </a:rPr>
                        <a:t>C,Time=120min</a:t>
                      </a:r>
                      <a:endParaRPr lang="en-US" sz="1100" dirty="0">
                        <a:latin typeface="Calibri"/>
                        <a:ea typeface="Calibri"/>
                        <a:cs typeface="Cordia New"/>
                      </a:endParaRPr>
                    </a:p>
                    <a:p>
                      <a:pPr>
                        <a:lnSpc>
                          <a:spcPct val="115000"/>
                        </a:lnSpc>
                        <a:spcAft>
                          <a:spcPts val="1000"/>
                        </a:spcAft>
                      </a:pPr>
                      <a:r>
                        <a:rPr lang="en-US" sz="2200" dirty="0">
                          <a:latin typeface="Calibri"/>
                          <a:ea typeface="Calibri"/>
                          <a:cs typeface="Cordia New"/>
                        </a:rPr>
                        <a:t>Water content 5, 10, 15, 20%</a:t>
                      </a:r>
                      <a:endParaRPr lang="en-US" sz="1100" dirty="0">
                        <a:latin typeface="Calibri"/>
                        <a:ea typeface="Calibri"/>
                        <a:cs typeface="Cordia New"/>
                      </a:endParaRPr>
                    </a:p>
                    <a:p>
                      <a:pPr>
                        <a:lnSpc>
                          <a:spcPct val="115000"/>
                        </a:lnSpc>
                        <a:spcAft>
                          <a:spcPts val="1000"/>
                        </a:spcAft>
                      </a:pPr>
                      <a:r>
                        <a:rPr lang="en-US" sz="2000" dirty="0">
                          <a:latin typeface="Calibri"/>
                          <a:ea typeface="Calibri"/>
                          <a:cs typeface="Cordia New"/>
                        </a:rPr>
                        <a:t>Wood per liquor ratio </a:t>
                      </a:r>
                      <a:r>
                        <a:rPr lang="en-US" sz="2000" dirty="0" smtClean="0">
                          <a:latin typeface="Calibri"/>
                          <a:ea typeface="Calibri"/>
                          <a:cs typeface="Cordia New"/>
                        </a:rPr>
                        <a:t>1:7,</a:t>
                      </a:r>
                      <a:r>
                        <a:rPr lang="th-TH" sz="2000" dirty="0" smtClean="0">
                          <a:latin typeface="Calibri"/>
                          <a:ea typeface="Calibri"/>
                          <a:cs typeface="Cordia New"/>
                        </a:rPr>
                        <a:t> </a:t>
                      </a:r>
                      <a:r>
                        <a:rPr lang="en-US" sz="2000" dirty="0" smtClean="0">
                          <a:latin typeface="Calibri"/>
                          <a:ea typeface="Calibri"/>
                          <a:cs typeface="Cordia New"/>
                        </a:rPr>
                        <a:t>FOH=10%</a:t>
                      </a:r>
                      <a:endParaRPr lang="en-US" sz="1100" dirty="0">
                        <a:latin typeface="Calibri"/>
                        <a:ea typeface="Calibri"/>
                        <a:cs typeface="Cordia New"/>
                      </a:endParaRPr>
                    </a:p>
                  </a:txBody>
                  <a:tcPr marL="68580" marR="68580" marT="0" marB="0"/>
                </a:tc>
              </a:tr>
            </a:tbl>
          </a:graphicData>
        </a:graphic>
      </p:graphicFrame>
    </p:spTree>
  </p:cSld>
  <p:clrMapOvr>
    <a:masterClrMapping/>
  </p:clrMapOvr>
  <p:transition advTm="23453"/>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th-TH" dirty="0"/>
          </a:p>
        </p:txBody>
      </p:sp>
      <p:sp>
        <p:nvSpPr>
          <p:cNvPr id="3" name="Content Placeholder 2"/>
          <p:cNvSpPr>
            <a:spLocks noGrp="1"/>
          </p:cNvSpPr>
          <p:nvPr>
            <p:ph idx="1"/>
          </p:nvPr>
        </p:nvSpPr>
        <p:spPr/>
        <p:txBody>
          <a:bodyPr/>
          <a:lstStyle/>
          <a:p>
            <a:r>
              <a:rPr lang="en-US" dirty="0" smtClean="0"/>
              <a:t>Different method pulping from </a:t>
            </a:r>
            <a:r>
              <a:rPr lang="en-US" i="1" dirty="0" err="1" smtClean="0"/>
              <a:t>Cephalostachyum</a:t>
            </a:r>
            <a:r>
              <a:rPr lang="en-US" i="1" dirty="0" smtClean="0"/>
              <a:t> </a:t>
            </a:r>
            <a:r>
              <a:rPr lang="en-US" i="1" dirty="0" err="1" smtClean="0"/>
              <a:t>vergatum</a:t>
            </a:r>
            <a:r>
              <a:rPr lang="en-US" dirty="0" smtClean="0"/>
              <a:t> </a:t>
            </a:r>
            <a:r>
              <a:rPr lang="en-US" dirty="0" err="1" smtClean="0"/>
              <a:t>Kurz</a:t>
            </a:r>
            <a:endParaRPr lang="en-US" dirty="0" smtClean="0"/>
          </a:p>
          <a:p>
            <a:r>
              <a:rPr lang="en-US" dirty="0" smtClean="0"/>
              <a:t>Show the paper quality under standard method</a:t>
            </a:r>
          </a:p>
          <a:p>
            <a:r>
              <a:rPr lang="en-US" dirty="0" smtClean="0"/>
              <a:t>Comparing bamboo pulp that prepare from 13 bamboo species. </a:t>
            </a:r>
            <a:endParaRPr lang="th-TH" dirty="0"/>
          </a:p>
        </p:txBody>
      </p:sp>
    </p:spTree>
  </p:cSld>
  <p:clrMapOvr>
    <a:masterClrMapping/>
  </p:clrMapOvr>
  <p:transition advTm="2143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nvPr>
        </p:nvGraphicFramePr>
        <p:xfrm>
          <a:off x="457200" y="428604"/>
          <a:ext cx="8258204" cy="607223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1846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642918"/>
          <a:ext cx="8258204" cy="548324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1253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571480"/>
          <a:ext cx="8401080" cy="555468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advTm="20469"/>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3DSPRING">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3050</TotalTime>
  <Words>1570</Words>
  <Application>Microsoft Office PowerPoint</Application>
  <PresentationFormat>On-screen Show (4:3)</PresentationFormat>
  <Paragraphs>186</Paragraphs>
  <Slides>34</Slides>
  <Notes>18</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3DSPRING</vt:lpstr>
      <vt:lpstr>Flow</vt:lpstr>
      <vt:lpstr>Sustainable Utilization of bamboo  for pulp and paper manufacturing  in Thailand </vt:lpstr>
      <vt:lpstr>Slide 2</vt:lpstr>
      <vt:lpstr>Objectives</vt:lpstr>
      <vt:lpstr>Step method</vt:lpstr>
      <vt:lpstr>Slide 5</vt:lpstr>
      <vt:lpstr>results</vt:lpstr>
      <vt:lpstr>Slide 7</vt:lpstr>
      <vt:lpstr>Slide 8</vt:lpstr>
      <vt:lpstr>Slide 9</vt:lpstr>
      <vt:lpstr>Slide 10</vt:lpstr>
      <vt:lpstr>Slide 11</vt:lpstr>
      <vt:lpstr>Slide 12</vt:lpstr>
      <vt:lpstr>Slide 13</vt:lpstr>
      <vt:lpstr>Slide 14</vt:lpstr>
      <vt:lpstr>Slide 15</vt:lpstr>
      <vt:lpstr>Conclusions</vt:lpstr>
      <vt:lpstr>Testing Method </vt:lpstr>
      <vt:lpstr>Vocabulary/Parameter </vt:lpstr>
      <vt:lpstr>Our Group</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iLLUSiON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Utilization of bamboo for pulp and paper manufacturing </dc:title>
  <dc:creator>Personal</dc:creator>
  <cp:lastModifiedBy>user20</cp:lastModifiedBy>
  <cp:revision>320</cp:revision>
  <dcterms:created xsi:type="dcterms:W3CDTF">2009-06-10T03:02:42Z</dcterms:created>
  <dcterms:modified xsi:type="dcterms:W3CDTF">2009-09-05T13:33:00Z</dcterms:modified>
</cp:coreProperties>
</file>